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0" r:id="rId1"/>
  </p:sldMasterIdLst>
  <p:sldIdLst>
    <p:sldId id="267" r:id="rId2"/>
    <p:sldId id="290" r:id="rId3"/>
    <p:sldId id="292" r:id="rId4"/>
    <p:sldId id="268" r:id="rId5"/>
    <p:sldId id="269" r:id="rId6"/>
    <p:sldId id="282" r:id="rId7"/>
    <p:sldId id="283" r:id="rId8"/>
    <p:sldId id="284" r:id="rId9"/>
    <p:sldId id="285" r:id="rId10"/>
    <p:sldId id="286" r:id="rId11"/>
    <p:sldId id="287" r:id="rId12"/>
    <p:sldId id="288" r:id="rId13"/>
    <p:sldId id="289" r:id="rId14"/>
    <p:sldId id="270" r:id="rId15"/>
    <p:sldId id="279" r:id="rId16"/>
    <p:sldId id="280" r:id="rId17"/>
    <p:sldId id="271" r:id="rId18"/>
    <p:sldId id="272" r:id="rId19"/>
    <p:sldId id="273" r:id="rId20"/>
    <p:sldId id="274" r:id="rId21"/>
    <p:sldId id="275" r:id="rId22"/>
    <p:sldId id="276" r:id="rId23"/>
    <p:sldId id="277" r:id="rId24"/>
    <p:sldId id="278" r:id="rId25"/>
    <p:sldId id="256" r:id="rId26"/>
    <p:sldId id="281" r:id="rId27"/>
    <p:sldId id="257" r:id="rId28"/>
    <p:sldId id="258" r:id="rId29"/>
    <p:sldId id="259" r:id="rId30"/>
    <p:sldId id="260" r:id="rId31"/>
    <p:sldId id="261" r:id="rId32"/>
    <p:sldId id="262" r:id="rId33"/>
    <p:sldId id="263" r:id="rId34"/>
    <p:sldId id="264" r:id="rId35"/>
    <p:sldId id="265" r:id="rId36"/>
    <p:sldId id="266" r:id="rId37"/>
    <p:sldId id="291" r:id="rId38"/>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6029" autoAdjust="0"/>
    <p:restoredTop sz="94660"/>
  </p:normalViewPr>
  <p:slideViewPr>
    <p:cSldViewPr snapToGrid="0">
      <p:cViewPr varScale="1">
        <p:scale>
          <a:sx n="90" d="100"/>
          <a:sy n="90" d="100"/>
        </p:scale>
        <p:origin x="522" y="90"/>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en-US"/>
              <a:t>Click to edit Master title style</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2A5BC253-8423-44A9-86BA-0C56D60D7BDD}" type="datetimeFigureOut">
              <a:rPr lang="en-US" smtClean="0"/>
              <a:t>3/29/2022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D27B5EF-914B-4548-9510-D93025D2089F}" type="slidenum">
              <a:rPr lang="en-US" smtClean="0"/>
              <a:t>‹#›</a:t>
            </a:fld>
            <a:endParaRPr lang="en-US"/>
          </a:p>
        </p:txBody>
      </p:sp>
    </p:spTree>
    <p:extLst>
      <p:ext uri="{BB962C8B-B14F-4D97-AF65-F5344CB8AC3E}">
        <p14:creationId xmlns:p14="http://schemas.microsoft.com/office/powerpoint/2010/main" val="356366289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2A5BC253-8423-44A9-86BA-0C56D60D7BDD}" type="datetimeFigureOut">
              <a:rPr lang="en-US" smtClean="0"/>
              <a:t>3/29/2022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D27B5EF-914B-4548-9510-D93025D2089F}" type="slidenum">
              <a:rPr lang="en-US" smtClean="0"/>
              <a:t>‹#›</a:t>
            </a:fld>
            <a:endParaRPr lang="en-US"/>
          </a:p>
        </p:txBody>
      </p:sp>
    </p:spTree>
    <p:extLst>
      <p:ext uri="{BB962C8B-B14F-4D97-AF65-F5344CB8AC3E}">
        <p14:creationId xmlns:p14="http://schemas.microsoft.com/office/powerpoint/2010/main" val="18529661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2A5BC253-8423-44A9-86BA-0C56D60D7BDD}" type="datetimeFigureOut">
              <a:rPr lang="en-US" smtClean="0"/>
              <a:t>3/29/2022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D27B5EF-914B-4548-9510-D93025D2089F}" type="slidenum">
              <a:rPr lang="en-US" smtClean="0"/>
              <a:t>‹#›</a:t>
            </a:fld>
            <a:endParaRPr lang="en-US"/>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extLst>
      <p:ext uri="{BB962C8B-B14F-4D97-AF65-F5344CB8AC3E}">
        <p14:creationId xmlns:p14="http://schemas.microsoft.com/office/powerpoint/2010/main" val="231979584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2A5BC253-8423-44A9-86BA-0C56D60D7BDD}" type="datetimeFigureOut">
              <a:rPr lang="en-US" smtClean="0"/>
              <a:t>3/29/2022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D27B5EF-914B-4548-9510-D93025D2089F}" type="slidenum">
              <a:rPr lang="en-US" smtClean="0"/>
              <a:t>‹#›</a:t>
            </a:fld>
            <a:endParaRPr lang="en-US"/>
          </a:p>
        </p:txBody>
      </p:sp>
    </p:spTree>
    <p:extLst>
      <p:ext uri="{BB962C8B-B14F-4D97-AF65-F5344CB8AC3E}">
        <p14:creationId xmlns:p14="http://schemas.microsoft.com/office/powerpoint/2010/main" val="409321587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2A5BC253-8423-44A9-86BA-0C56D60D7BDD}" type="datetimeFigureOut">
              <a:rPr lang="en-US" smtClean="0"/>
              <a:t>3/29/2022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D27B5EF-914B-4548-9510-D93025D2089F}" type="slidenum">
              <a:rPr lang="en-US" smtClean="0"/>
              <a:t>‹#›</a:t>
            </a:fld>
            <a:endParaRPr lang="en-US"/>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403566134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2A5BC253-8423-44A9-86BA-0C56D60D7BDD}" type="datetimeFigureOut">
              <a:rPr lang="en-US" smtClean="0"/>
              <a:t>3/29/2022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D27B5EF-914B-4548-9510-D93025D2089F}" type="slidenum">
              <a:rPr lang="en-US" smtClean="0"/>
              <a:t>‹#›</a:t>
            </a:fld>
            <a:endParaRPr lang="en-US"/>
          </a:p>
        </p:txBody>
      </p:sp>
    </p:spTree>
    <p:extLst>
      <p:ext uri="{BB962C8B-B14F-4D97-AF65-F5344CB8AC3E}">
        <p14:creationId xmlns:p14="http://schemas.microsoft.com/office/powerpoint/2010/main" val="361616875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2A5BC253-8423-44A9-86BA-0C56D60D7BDD}" type="datetimeFigureOut">
              <a:rPr lang="en-US" smtClean="0"/>
              <a:t>3/29/2022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D27B5EF-914B-4548-9510-D93025D2089F}" type="slidenum">
              <a:rPr lang="en-US" smtClean="0"/>
              <a:t>‹#›</a:t>
            </a:fld>
            <a:endParaRPr lang="en-US"/>
          </a:p>
        </p:txBody>
      </p:sp>
    </p:spTree>
    <p:extLst>
      <p:ext uri="{BB962C8B-B14F-4D97-AF65-F5344CB8AC3E}">
        <p14:creationId xmlns:p14="http://schemas.microsoft.com/office/powerpoint/2010/main" val="190181886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n-US"/>
              <a:t>Click to edit Master title style</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2A5BC253-8423-44A9-86BA-0C56D60D7BDD}" type="datetimeFigureOut">
              <a:rPr lang="en-US" smtClean="0"/>
              <a:t>3/29/2022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D27B5EF-914B-4548-9510-D93025D2089F}" type="slidenum">
              <a:rPr lang="en-US" smtClean="0"/>
              <a:t>‹#›</a:t>
            </a:fld>
            <a:endParaRPr lang="en-US"/>
          </a:p>
        </p:txBody>
      </p:sp>
    </p:spTree>
    <p:extLst>
      <p:ext uri="{BB962C8B-B14F-4D97-AF65-F5344CB8AC3E}">
        <p14:creationId xmlns:p14="http://schemas.microsoft.com/office/powerpoint/2010/main" val="3971864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2A5BC253-8423-44A9-86BA-0C56D60D7BDD}" type="datetimeFigureOut">
              <a:rPr lang="en-US" smtClean="0"/>
              <a:t>3/29/2022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D27B5EF-914B-4548-9510-D93025D2089F}" type="slidenum">
              <a:rPr lang="en-US" smtClean="0"/>
              <a:t>‹#›</a:t>
            </a:fld>
            <a:endParaRPr lang="en-US"/>
          </a:p>
        </p:txBody>
      </p:sp>
    </p:spTree>
    <p:extLst>
      <p:ext uri="{BB962C8B-B14F-4D97-AF65-F5344CB8AC3E}">
        <p14:creationId xmlns:p14="http://schemas.microsoft.com/office/powerpoint/2010/main" val="3114392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2A5BC253-8423-44A9-86BA-0C56D60D7BDD}" type="datetimeFigureOut">
              <a:rPr lang="en-US" smtClean="0"/>
              <a:t>3/29/2022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D27B5EF-914B-4548-9510-D93025D2089F}" type="slidenum">
              <a:rPr lang="en-US" smtClean="0"/>
              <a:t>‹#›</a:t>
            </a:fld>
            <a:endParaRPr lang="en-US"/>
          </a:p>
        </p:txBody>
      </p:sp>
    </p:spTree>
    <p:extLst>
      <p:ext uri="{BB962C8B-B14F-4D97-AF65-F5344CB8AC3E}">
        <p14:creationId xmlns:p14="http://schemas.microsoft.com/office/powerpoint/2010/main" val="327984896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2A5BC253-8423-44A9-86BA-0C56D60D7BDD}" type="datetimeFigureOut">
              <a:rPr lang="en-US" smtClean="0"/>
              <a:t>3/29/2022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D27B5EF-914B-4548-9510-D93025D2089F}" type="slidenum">
              <a:rPr lang="en-US" smtClean="0"/>
              <a:t>‹#›</a:t>
            </a:fld>
            <a:endParaRPr lang="en-US"/>
          </a:p>
        </p:txBody>
      </p:sp>
    </p:spTree>
    <p:extLst>
      <p:ext uri="{BB962C8B-B14F-4D97-AF65-F5344CB8AC3E}">
        <p14:creationId xmlns:p14="http://schemas.microsoft.com/office/powerpoint/2010/main" val="67812693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2A5BC253-8423-44A9-86BA-0C56D60D7BDD}" type="datetimeFigureOut">
              <a:rPr lang="en-US" smtClean="0"/>
              <a:t>3/29/2022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D27B5EF-914B-4548-9510-D93025D2089F}" type="slidenum">
              <a:rPr lang="en-US" smtClean="0"/>
              <a:t>‹#›</a:t>
            </a:fld>
            <a:endParaRPr lang="en-US"/>
          </a:p>
        </p:txBody>
      </p:sp>
    </p:spTree>
    <p:extLst>
      <p:ext uri="{BB962C8B-B14F-4D97-AF65-F5344CB8AC3E}">
        <p14:creationId xmlns:p14="http://schemas.microsoft.com/office/powerpoint/2010/main" val="269239594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2A5BC253-8423-44A9-86BA-0C56D60D7BDD}" type="datetimeFigureOut">
              <a:rPr lang="en-US" smtClean="0"/>
              <a:t>3/29/2022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D27B5EF-914B-4548-9510-D93025D2089F}" type="slidenum">
              <a:rPr lang="en-US" smtClean="0"/>
              <a:t>‹#›</a:t>
            </a:fld>
            <a:endParaRPr lang="en-US"/>
          </a:p>
        </p:txBody>
      </p:sp>
    </p:spTree>
    <p:extLst>
      <p:ext uri="{BB962C8B-B14F-4D97-AF65-F5344CB8AC3E}">
        <p14:creationId xmlns:p14="http://schemas.microsoft.com/office/powerpoint/2010/main" val="412851172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A5BC253-8423-44A9-86BA-0C56D60D7BDD}" type="datetimeFigureOut">
              <a:rPr lang="en-US" smtClean="0"/>
              <a:t>3/29/2022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D27B5EF-914B-4548-9510-D93025D2089F}" type="slidenum">
              <a:rPr lang="en-US" smtClean="0"/>
              <a:t>‹#›</a:t>
            </a:fld>
            <a:endParaRPr lang="en-US"/>
          </a:p>
        </p:txBody>
      </p:sp>
    </p:spTree>
    <p:extLst>
      <p:ext uri="{BB962C8B-B14F-4D97-AF65-F5344CB8AC3E}">
        <p14:creationId xmlns:p14="http://schemas.microsoft.com/office/powerpoint/2010/main" val="229898855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n-US"/>
              <a:t>Click to edit Master title style</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2A5BC253-8423-44A9-86BA-0C56D60D7BDD}" type="datetimeFigureOut">
              <a:rPr lang="en-US" smtClean="0"/>
              <a:t>3/29/2022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D27B5EF-914B-4548-9510-D93025D2089F}" type="slidenum">
              <a:rPr lang="en-US" smtClean="0"/>
              <a:t>‹#›</a:t>
            </a:fld>
            <a:endParaRPr lang="en-US"/>
          </a:p>
        </p:txBody>
      </p:sp>
    </p:spTree>
    <p:extLst>
      <p:ext uri="{BB962C8B-B14F-4D97-AF65-F5344CB8AC3E}">
        <p14:creationId xmlns:p14="http://schemas.microsoft.com/office/powerpoint/2010/main" val="261813437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2A5BC253-8423-44A9-86BA-0C56D60D7BDD}" type="datetimeFigureOut">
              <a:rPr lang="en-US" smtClean="0"/>
              <a:t>3/29/2022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D27B5EF-914B-4548-9510-D93025D2089F}" type="slidenum">
              <a:rPr lang="en-US" smtClean="0"/>
              <a:t>‹#›</a:t>
            </a:fld>
            <a:endParaRPr lang="en-US"/>
          </a:p>
        </p:txBody>
      </p:sp>
    </p:spTree>
    <p:extLst>
      <p:ext uri="{BB962C8B-B14F-4D97-AF65-F5344CB8AC3E}">
        <p14:creationId xmlns:p14="http://schemas.microsoft.com/office/powerpoint/2010/main" val="412010168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2A5BC253-8423-44A9-86BA-0C56D60D7BDD}" type="datetimeFigureOut">
              <a:rPr lang="en-US" smtClean="0"/>
              <a:t>3/29/2022</a:t>
            </a:fld>
            <a:endParaRPr lang="en-US"/>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ED27B5EF-914B-4548-9510-D93025D2089F}" type="slidenum">
              <a:rPr lang="en-US" smtClean="0"/>
              <a:t>‹#›</a:t>
            </a:fld>
            <a:endParaRPr lang="en-US"/>
          </a:p>
        </p:txBody>
      </p:sp>
    </p:spTree>
    <p:extLst>
      <p:ext uri="{BB962C8B-B14F-4D97-AF65-F5344CB8AC3E}">
        <p14:creationId xmlns:p14="http://schemas.microsoft.com/office/powerpoint/2010/main" val="1995539721"/>
      </p:ext>
    </p:extLst>
  </p:cSld>
  <p:clrMap bg1="lt1" tx1="dk1" bg2="lt2" tx2="dk2" accent1="accent1" accent2="accent2" accent3="accent3" accent4="accent4" accent5="accent5" accent6="accent6" hlink="hlink" folHlink="folHlink"/>
  <p:sldLayoutIdLst>
    <p:sldLayoutId id="2147483691" r:id="rId1"/>
    <p:sldLayoutId id="2147483692" r:id="rId2"/>
    <p:sldLayoutId id="2147483693" r:id="rId3"/>
    <p:sldLayoutId id="2147483694" r:id="rId4"/>
    <p:sldLayoutId id="2147483695" r:id="rId5"/>
    <p:sldLayoutId id="2147483696" r:id="rId6"/>
    <p:sldLayoutId id="2147483697" r:id="rId7"/>
    <p:sldLayoutId id="2147483698" r:id="rId8"/>
    <p:sldLayoutId id="2147483699" r:id="rId9"/>
    <p:sldLayoutId id="2147483700" r:id="rId10"/>
    <p:sldLayoutId id="2147483701" r:id="rId11"/>
    <p:sldLayoutId id="2147483702" r:id="rId12"/>
    <p:sldLayoutId id="2147483703" r:id="rId13"/>
    <p:sldLayoutId id="2147483704" r:id="rId14"/>
    <p:sldLayoutId id="2147483705" r:id="rId15"/>
    <p:sldLayoutId id="2147483706"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hyperlink" Target="https://www.worldbank.org/en/projects-operations/environmental-and-social-framework/brief/environmental-and-social-standards" TargetMode="Externa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sz="2000" dirty="0">
                <a:latin typeface="Time new Romans"/>
              </a:rPr>
              <a:t>The Environmental and Social Impact Assessment (ESIA) Process</a:t>
            </a:r>
          </a:p>
        </p:txBody>
      </p:sp>
      <p:sp>
        <p:nvSpPr>
          <p:cNvPr id="3" name="Subtitle 2"/>
          <p:cNvSpPr>
            <a:spLocks noGrp="1"/>
          </p:cNvSpPr>
          <p:nvPr>
            <p:ph type="subTitle" idx="1"/>
          </p:nvPr>
        </p:nvSpPr>
        <p:spPr/>
        <p:txBody>
          <a:bodyPr>
            <a:normAutofit fontScale="62500" lnSpcReduction="20000"/>
          </a:bodyPr>
          <a:lstStyle/>
          <a:p>
            <a:r>
              <a:rPr lang="en-US" dirty="0"/>
              <a:t>By</a:t>
            </a:r>
          </a:p>
          <a:p>
            <a:r>
              <a:rPr lang="en-US" dirty="0"/>
              <a:t>W.S. Japhet</a:t>
            </a:r>
          </a:p>
          <a:p>
            <a:r>
              <a:rPr lang="en-US" dirty="0"/>
              <a:t>Programme Leader (Environmental Standards)</a:t>
            </a:r>
          </a:p>
          <a:p>
            <a:r>
              <a:rPr lang="en-US" dirty="0"/>
              <a:t>SPESSECE, ABU Zaria</a:t>
            </a:r>
          </a:p>
        </p:txBody>
      </p:sp>
    </p:spTree>
    <p:extLst>
      <p:ext uri="{BB962C8B-B14F-4D97-AF65-F5344CB8AC3E}">
        <p14:creationId xmlns:p14="http://schemas.microsoft.com/office/powerpoint/2010/main" val="16433415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6A50DA-91DD-470A-84EF-19C2CF044EBF}"/>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23C8A895-386C-4657-B82D-F2CCCED75C50}"/>
              </a:ext>
            </a:extLst>
          </p:cNvPr>
          <p:cNvSpPr>
            <a:spLocks noGrp="1"/>
          </p:cNvSpPr>
          <p:nvPr>
            <p:ph idx="1"/>
          </p:nvPr>
        </p:nvSpPr>
        <p:spPr/>
        <p:txBody>
          <a:bodyPr>
            <a:normAutofit fontScale="85000" lnSpcReduction="20000"/>
          </a:bodyPr>
          <a:lstStyle/>
          <a:p>
            <a:pPr marL="0" indent="0">
              <a:buNone/>
            </a:pPr>
            <a:r>
              <a:rPr lang="en-US" sz="1800" dirty="0">
                <a:effectLst/>
                <a:latin typeface="Arial" panose="020B0604020202020204" pitchFamily="34" charset="0"/>
                <a:ea typeface="Times New Roman" panose="02020603050405020304" pitchFamily="18" charset="0"/>
                <a:cs typeface="Arial" panose="020B0604020202020204" pitchFamily="34" charset="0"/>
                <a:sym typeface="Symbol" panose="05050102010706020507" pitchFamily="18" charset="2"/>
              </a:rPr>
              <a:t></a:t>
            </a:r>
            <a:r>
              <a:rPr lang="en-US" sz="1800" dirty="0">
                <a:effectLst/>
                <a:latin typeface="Arial" panose="020B0604020202020204" pitchFamily="34" charset="0"/>
                <a:ea typeface="Times New Roman" panose="02020603050405020304" pitchFamily="18" charset="0"/>
              </a:rPr>
              <a:t> the potential for cumulative and/or trans-boundary impacts may exist, but they are less severe and</a:t>
            </a:r>
            <a:br>
              <a:rPr lang="en-US" sz="1800" dirty="0">
                <a:effectLst/>
                <a:latin typeface="Times New Roman" panose="02020603050405020304" pitchFamily="18" charset="0"/>
                <a:ea typeface="Times New Roman" panose="02020603050405020304" pitchFamily="18" charset="0"/>
              </a:rPr>
            </a:br>
            <a:r>
              <a:rPr lang="en-US" sz="1800" dirty="0">
                <a:effectLst/>
                <a:latin typeface="Arial" panose="020B0604020202020204" pitchFamily="34" charset="0"/>
                <a:ea typeface="Times New Roman" panose="02020603050405020304" pitchFamily="18" charset="0"/>
              </a:rPr>
              <a:t>more readily avoided or mitigated than for High Risk projects;</a:t>
            </a:r>
          </a:p>
          <a:p>
            <a:pPr marL="0" indent="0">
              <a:buNone/>
            </a:pPr>
            <a:br>
              <a:rPr lang="en-US" sz="1800" dirty="0">
                <a:effectLst/>
                <a:latin typeface="Times New Roman" panose="02020603050405020304" pitchFamily="18" charset="0"/>
                <a:ea typeface="Times New Roman" panose="02020603050405020304" pitchFamily="18" charset="0"/>
              </a:rPr>
            </a:br>
            <a:r>
              <a:rPr lang="en-US" sz="1800" dirty="0">
                <a:effectLst/>
                <a:latin typeface="Arial" panose="020B0604020202020204" pitchFamily="34" charset="0"/>
                <a:ea typeface="Times New Roman" panose="02020603050405020304" pitchFamily="18" charset="0"/>
                <a:cs typeface="Arial" panose="020B0604020202020204" pitchFamily="34" charset="0"/>
                <a:sym typeface="Symbol" panose="05050102010706020507" pitchFamily="18" charset="2"/>
              </a:rPr>
              <a:t></a:t>
            </a:r>
            <a:r>
              <a:rPr lang="en-US" sz="1800" dirty="0">
                <a:effectLst/>
                <a:latin typeface="Arial" panose="020B0604020202020204" pitchFamily="34" charset="0"/>
                <a:ea typeface="Times New Roman" panose="02020603050405020304" pitchFamily="18" charset="0"/>
              </a:rPr>
              <a:t> medium to low probability of serious adverse effects to human health and/or the environment (e.g.</a:t>
            </a:r>
            <a:br>
              <a:rPr lang="en-US" sz="1800" dirty="0">
                <a:effectLst/>
                <a:latin typeface="Times New Roman" panose="02020603050405020304" pitchFamily="18" charset="0"/>
                <a:ea typeface="Times New Roman" panose="02020603050405020304" pitchFamily="18" charset="0"/>
              </a:rPr>
            </a:br>
            <a:r>
              <a:rPr lang="en-US" sz="1800" dirty="0">
                <a:effectLst/>
                <a:latin typeface="Arial" panose="020B0604020202020204" pitchFamily="34" charset="0"/>
                <a:ea typeface="Times New Roman" panose="02020603050405020304" pitchFamily="18" charset="0"/>
              </a:rPr>
              <a:t>due to accidents, toxic waste disposal, etc.), and there are known and reliable mechanisms available</a:t>
            </a:r>
            <a:br>
              <a:rPr lang="en-US" sz="1800" dirty="0">
                <a:effectLst/>
                <a:latin typeface="Times New Roman" panose="02020603050405020304" pitchFamily="18" charset="0"/>
                <a:ea typeface="Times New Roman" panose="02020603050405020304" pitchFamily="18" charset="0"/>
              </a:rPr>
            </a:br>
            <a:r>
              <a:rPr lang="en-US" sz="1800" dirty="0">
                <a:effectLst/>
                <a:latin typeface="Arial" panose="020B0604020202020204" pitchFamily="34" charset="0"/>
                <a:ea typeface="Times New Roman" panose="02020603050405020304" pitchFamily="18" charset="0"/>
              </a:rPr>
              <a:t>to prevent or minimize such incidents;</a:t>
            </a:r>
          </a:p>
          <a:p>
            <a:pPr marL="0" indent="0">
              <a:buNone/>
            </a:pPr>
            <a:endParaRPr lang="en-US" sz="1800" dirty="0">
              <a:effectLst/>
              <a:latin typeface="Arial" panose="020B0604020202020204" pitchFamily="34" charset="0"/>
              <a:ea typeface="Times New Roman" panose="02020603050405020304" pitchFamily="18" charset="0"/>
            </a:endParaRPr>
          </a:p>
          <a:p>
            <a:pPr marL="0" indent="0">
              <a:buNone/>
            </a:pPr>
            <a:br>
              <a:rPr lang="en-US" sz="1800" dirty="0">
                <a:effectLst/>
                <a:latin typeface="Times New Roman" panose="02020603050405020304" pitchFamily="18" charset="0"/>
                <a:ea typeface="Times New Roman" panose="02020603050405020304" pitchFamily="18" charset="0"/>
              </a:rPr>
            </a:br>
            <a:r>
              <a:rPr lang="en-US" sz="1800" dirty="0">
                <a:effectLst/>
                <a:latin typeface="Arial" panose="020B0604020202020204" pitchFamily="34" charset="0"/>
                <a:ea typeface="Times New Roman" panose="02020603050405020304" pitchFamily="18" charset="0"/>
              </a:rPr>
              <a:t>(ii) the effects of the project on areas of high values or sensitivity will be lower than High Risk projects;</a:t>
            </a:r>
          </a:p>
          <a:p>
            <a:pPr marL="0" indent="0">
              <a:buNone/>
            </a:pPr>
            <a:endParaRPr lang="en-US" sz="1800" dirty="0">
              <a:effectLst/>
              <a:latin typeface="Arial" panose="020B0604020202020204" pitchFamily="34" charset="0"/>
              <a:ea typeface="Times New Roman" panose="02020603050405020304" pitchFamily="18" charset="0"/>
            </a:endParaRPr>
          </a:p>
          <a:p>
            <a:pPr marL="0" indent="0">
              <a:buNone/>
            </a:pPr>
            <a:br>
              <a:rPr lang="en-US" sz="1800" dirty="0">
                <a:effectLst/>
                <a:latin typeface="Times New Roman" panose="02020603050405020304" pitchFamily="18" charset="0"/>
                <a:ea typeface="Times New Roman" panose="02020603050405020304" pitchFamily="18" charset="0"/>
              </a:rPr>
            </a:br>
            <a:r>
              <a:rPr lang="en-US" sz="1800" dirty="0">
                <a:effectLst/>
                <a:latin typeface="Arial" panose="020B0604020202020204" pitchFamily="34" charset="0"/>
                <a:ea typeface="Times New Roman" panose="02020603050405020304" pitchFamily="18" charset="0"/>
              </a:rPr>
              <a:t>(iii) mitigatory and/or compensatory measures that may be designed more readily and be more reliable than those of High Risk projects.</a:t>
            </a:r>
            <a:br>
              <a:rPr lang="en-US" sz="1800" dirty="0">
                <a:effectLst/>
                <a:latin typeface="Times New Roman" panose="02020603050405020304" pitchFamily="18" charset="0"/>
                <a:ea typeface="Times New Roman" panose="02020603050405020304" pitchFamily="18" charset="0"/>
              </a:rPr>
            </a:br>
            <a:endParaRPr lang="en-US" dirty="0"/>
          </a:p>
        </p:txBody>
      </p:sp>
    </p:spTree>
    <p:extLst>
      <p:ext uri="{BB962C8B-B14F-4D97-AF65-F5344CB8AC3E}">
        <p14:creationId xmlns:p14="http://schemas.microsoft.com/office/powerpoint/2010/main" val="355390298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8493EE-81BD-4676-A96F-E6FBCD8E8DEE}"/>
              </a:ext>
            </a:extLst>
          </p:cNvPr>
          <p:cNvSpPr>
            <a:spLocks noGrp="1"/>
          </p:cNvSpPr>
          <p:nvPr>
            <p:ph type="title"/>
          </p:nvPr>
        </p:nvSpPr>
        <p:spPr/>
        <p:txBody>
          <a:bodyPr/>
          <a:lstStyle/>
          <a:p>
            <a:r>
              <a:rPr lang="en-US" dirty="0"/>
              <a:t>Moderate Risk</a:t>
            </a:r>
          </a:p>
        </p:txBody>
      </p:sp>
      <p:sp>
        <p:nvSpPr>
          <p:cNvPr id="3" name="Content Placeholder 2">
            <a:extLst>
              <a:ext uri="{FF2B5EF4-FFF2-40B4-BE49-F238E27FC236}">
                <a16:creationId xmlns:a16="http://schemas.microsoft.com/office/drawing/2014/main" id="{0DB1638A-9173-402A-9119-F4B079DA55BF}"/>
              </a:ext>
            </a:extLst>
          </p:cNvPr>
          <p:cNvSpPr>
            <a:spLocks noGrp="1"/>
          </p:cNvSpPr>
          <p:nvPr>
            <p:ph idx="1"/>
          </p:nvPr>
        </p:nvSpPr>
        <p:spPr/>
        <p:txBody>
          <a:bodyPr>
            <a:normAutofit lnSpcReduction="10000"/>
          </a:bodyPr>
          <a:lstStyle/>
          <a:p>
            <a:pPr marL="0" marR="0" indent="0" algn="just">
              <a:lnSpc>
                <a:spcPct val="107000"/>
              </a:lnSpc>
              <a:spcBef>
                <a:spcPts val="0"/>
              </a:spcBef>
              <a:spcAft>
                <a:spcPts val="0"/>
              </a:spcAft>
              <a:buNone/>
            </a:pPr>
            <a:r>
              <a:rPr lang="en-US" sz="1800" dirty="0">
                <a:effectLst/>
                <a:latin typeface="Arial" panose="020B0604020202020204" pitchFamily="34" charset="0"/>
                <a:ea typeface="Times New Roman" panose="02020603050405020304" pitchFamily="18" charset="0"/>
                <a:cs typeface="Times New Roman" panose="02020603050405020304" pitchFamily="18" charset="0"/>
              </a:rPr>
              <a:t>Classification of a project as Moderate Risk would include consideration of a range of relevant issues (including those identified under High or Substantial Risk above) and an evaluation of how these issues </a:t>
            </a:r>
            <a:r>
              <a:rPr lang="en-US" sz="1800" dirty="0">
                <a:effectLst/>
                <a:latin typeface="Arial" panose="020B0604020202020204" pitchFamily="34" charset="0"/>
                <a:ea typeface="Calibri" panose="020F0502020204030204" pitchFamily="34" charset="0"/>
              </a:rPr>
              <a:t>when considered together, could impact the environmental and social performance of the project.</a:t>
            </a:r>
          </a:p>
          <a:p>
            <a:pPr marL="0" marR="0" indent="0" algn="just">
              <a:lnSpc>
                <a:spcPct val="107000"/>
              </a:lnSpc>
              <a:spcBef>
                <a:spcPts val="0"/>
              </a:spcBef>
              <a:spcAft>
                <a:spcPts val="0"/>
              </a:spcAft>
              <a:buNone/>
            </a:pPr>
            <a:endParaRPr lang="en-US" sz="1800" dirty="0">
              <a:latin typeface="Calibri" panose="020F0502020204030204" pitchFamily="34" charset="0"/>
              <a:ea typeface="Calibri" panose="020F0502020204030204" pitchFamily="34" charset="0"/>
              <a:cs typeface="Times New Roman" panose="02020603050405020304" pitchFamily="18" charset="0"/>
            </a:endParaRPr>
          </a:p>
          <a:p>
            <a:pPr marL="0" marR="0" indent="0" algn="just">
              <a:lnSpc>
                <a:spcPct val="107000"/>
              </a:lnSpc>
              <a:spcBef>
                <a:spcPts val="0"/>
              </a:spcBef>
              <a:spcAft>
                <a:spcPts val="0"/>
              </a:spcAft>
              <a:buNone/>
            </a:pPr>
            <a:br>
              <a:rPr lang="en-US" sz="1800" dirty="0">
                <a:effectLst/>
                <a:latin typeface="Calibri" panose="020F0502020204030204" pitchFamily="34" charset="0"/>
                <a:ea typeface="Calibri" panose="020F0502020204030204" pitchFamily="34" charset="0"/>
                <a:cs typeface="Times New Roman" panose="02020603050405020304" pitchFamily="18" charset="0"/>
              </a:rPr>
            </a:br>
            <a:r>
              <a:rPr lang="en-US" sz="1800" dirty="0">
                <a:effectLst/>
                <a:latin typeface="Arial" panose="020B0604020202020204" pitchFamily="34" charset="0"/>
                <a:ea typeface="Calibri" panose="020F0502020204030204" pitchFamily="34" charset="0"/>
              </a:rPr>
              <a:t>(</a:t>
            </a:r>
            <a:r>
              <a:rPr lang="en-US" sz="1800" dirty="0" err="1">
                <a:effectLst/>
                <a:latin typeface="Arial" panose="020B0604020202020204" pitchFamily="34" charset="0"/>
                <a:ea typeface="Calibri" panose="020F0502020204030204" pitchFamily="34" charset="0"/>
              </a:rPr>
              <a:t>i</a:t>
            </a:r>
            <a:r>
              <a:rPr lang="en-US" sz="1800" dirty="0">
                <a:effectLst/>
                <a:latin typeface="Arial" panose="020B0604020202020204" pitchFamily="34" charset="0"/>
                <a:ea typeface="Calibri" panose="020F0502020204030204" pitchFamily="34" charset="0"/>
              </a:rPr>
              <a:t>) the potential adverse risks and impacts on human populations and/or the environment are not likely</a:t>
            </a:r>
            <a:br>
              <a:rPr lang="en-US" sz="1800" dirty="0">
                <a:effectLst/>
                <a:latin typeface="Calibri" panose="020F0502020204030204" pitchFamily="34" charset="0"/>
                <a:ea typeface="Calibri" panose="020F0502020204030204" pitchFamily="34" charset="0"/>
                <a:cs typeface="Times New Roman" panose="02020603050405020304" pitchFamily="18" charset="0"/>
              </a:rPr>
            </a:br>
            <a:r>
              <a:rPr lang="en-US" sz="1800" dirty="0">
                <a:effectLst/>
                <a:latin typeface="Arial" panose="020B0604020202020204" pitchFamily="34" charset="0"/>
                <a:ea typeface="Calibri" panose="020F0502020204030204" pitchFamily="34" charset="0"/>
              </a:rPr>
              <a:t>to be significant. This is so because the project is not complex and/or large, does not involve activities</a:t>
            </a:r>
            <a:br>
              <a:rPr lang="en-US" sz="1800" dirty="0">
                <a:effectLst/>
                <a:latin typeface="Calibri" panose="020F0502020204030204" pitchFamily="34" charset="0"/>
                <a:ea typeface="Calibri" panose="020F0502020204030204" pitchFamily="34" charset="0"/>
                <a:cs typeface="Times New Roman" panose="02020603050405020304" pitchFamily="18" charset="0"/>
              </a:rPr>
            </a:br>
            <a:r>
              <a:rPr lang="en-US" sz="1800" dirty="0">
                <a:effectLst/>
                <a:latin typeface="Arial" panose="020B0604020202020204" pitchFamily="34" charset="0"/>
                <a:ea typeface="Calibri" panose="020F0502020204030204" pitchFamily="34" charset="0"/>
              </a:rPr>
              <a:t>that have a high potential for harming people or the environment, and is located away from</a:t>
            </a:r>
            <a:br>
              <a:rPr lang="en-US" sz="1800" dirty="0">
                <a:effectLst/>
                <a:latin typeface="Calibri" panose="020F0502020204030204" pitchFamily="34" charset="0"/>
                <a:ea typeface="Calibri" panose="020F0502020204030204" pitchFamily="34" charset="0"/>
                <a:cs typeface="Times New Roman" panose="02020603050405020304" pitchFamily="18" charset="0"/>
              </a:rPr>
            </a:br>
            <a:r>
              <a:rPr lang="en-US" sz="1800" dirty="0">
                <a:effectLst/>
                <a:latin typeface="Arial" panose="020B0604020202020204" pitchFamily="34" charset="0"/>
                <a:ea typeface="Calibri" panose="020F0502020204030204" pitchFamily="34" charset="0"/>
              </a:rPr>
              <a:t>environmentally or socially sensitive areas. As such the impacts are likely to have the following characteristics:</a:t>
            </a:r>
            <a:endParaRPr lang="en-US" dirty="0"/>
          </a:p>
        </p:txBody>
      </p:sp>
    </p:spTree>
    <p:extLst>
      <p:ext uri="{BB962C8B-B14F-4D97-AF65-F5344CB8AC3E}">
        <p14:creationId xmlns:p14="http://schemas.microsoft.com/office/powerpoint/2010/main" val="138068447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1D296E-A5A3-4081-B57A-F2D57816C1DE}"/>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2BA36099-DDC9-4645-9146-AB7A146FD3AC}"/>
              </a:ext>
            </a:extLst>
          </p:cNvPr>
          <p:cNvSpPr>
            <a:spLocks noGrp="1"/>
          </p:cNvSpPr>
          <p:nvPr>
            <p:ph idx="1"/>
          </p:nvPr>
        </p:nvSpPr>
        <p:spPr/>
        <p:txBody>
          <a:bodyPr>
            <a:normAutofit fontScale="92500" lnSpcReduction="10000"/>
          </a:bodyPr>
          <a:lstStyle/>
          <a:p>
            <a:pPr marL="0" indent="0">
              <a:buNone/>
            </a:pPr>
            <a:r>
              <a:rPr lang="en-US" sz="1800" dirty="0">
                <a:effectLst/>
                <a:latin typeface="Arial" panose="020B0604020202020204" pitchFamily="34" charset="0"/>
                <a:ea typeface="Calibri" panose="020F0502020204030204" pitchFamily="34" charset="0"/>
              </a:rPr>
              <a:t>- predictable and expected to be temporary and/or reversible;</a:t>
            </a:r>
          </a:p>
          <a:p>
            <a:pPr marL="0" indent="0">
              <a:buNone/>
            </a:pPr>
            <a:br>
              <a:rPr lang="en-US" sz="1800" dirty="0">
                <a:effectLst/>
                <a:latin typeface="Calibri" panose="020F0502020204030204" pitchFamily="34" charset="0"/>
                <a:ea typeface="Calibri" panose="020F0502020204030204" pitchFamily="34" charset="0"/>
                <a:cs typeface="Times New Roman" panose="02020603050405020304" pitchFamily="18" charset="0"/>
              </a:rPr>
            </a:br>
            <a:r>
              <a:rPr lang="en-US" sz="1800" dirty="0">
                <a:effectLst/>
                <a:latin typeface="Arial" panose="020B0604020202020204" pitchFamily="34" charset="0"/>
                <a:ea typeface="Calibri" panose="020F0502020204030204" pitchFamily="34" charset="0"/>
              </a:rPr>
              <a:t>- low in magnitude;</a:t>
            </a:r>
          </a:p>
          <a:p>
            <a:pPr marL="0" indent="0">
              <a:buNone/>
            </a:pPr>
            <a:br>
              <a:rPr lang="en-US" sz="1800" dirty="0">
                <a:effectLst/>
                <a:latin typeface="Calibri" panose="020F0502020204030204" pitchFamily="34" charset="0"/>
                <a:ea typeface="Calibri" panose="020F0502020204030204" pitchFamily="34" charset="0"/>
                <a:cs typeface="Times New Roman" panose="02020603050405020304" pitchFamily="18" charset="0"/>
              </a:rPr>
            </a:br>
            <a:r>
              <a:rPr lang="en-US" sz="1800" dirty="0">
                <a:effectLst/>
                <a:latin typeface="Arial" panose="020B0604020202020204" pitchFamily="34" charset="0"/>
                <a:ea typeface="Calibri" panose="020F0502020204030204" pitchFamily="34" charset="0"/>
              </a:rPr>
              <a:t>- site-specific, without likelihood of impacts beyond the actual footprint of the project;</a:t>
            </a:r>
          </a:p>
          <a:p>
            <a:pPr marL="0" indent="0">
              <a:buNone/>
            </a:pPr>
            <a:br>
              <a:rPr lang="en-US" sz="1800" dirty="0">
                <a:effectLst/>
                <a:latin typeface="Calibri" panose="020F0502020204030204" pitchFamily="34" charset="0"/>
                <a:ea typeface="Calibri" panose="020F0502020204030204" pitchFamily="34" charset="0"/>
                <a:cs typeface="Times New Roman" panose="02020603050405020304" pitchFamily="18" charset="0"/>
              </a:rPr>
            </a:br>
            <a:r>
              <a:rPr lang="en-US" sz="1800" dirty="0">
                <a:effectLst/>
                <a:latin typeface="Arial" panose="020B0604020202020204" pitchFamily="34" charset="0"/>
                <a:ea typeface="Calibri" panose="020F0502020204030204" pitchFamily="34" charset="0"/>
              </a:rPr>
              <a:t>- low probability of serious adverse effects to human health and/or the environment (e.g. do not involve use or disposal of toxic materials, routine safety precautions are expected to be sufficient to prevent accidents, etc.); and</a:t>
            </a:r>
          </a:p>
          <a:p>
            <a:pPr marL="0" indent="0">
              <a:buNone/>
            </a:pPr>
            <a:endParaRPr lang="en-US" sz="1800" dirty="0">
              <a:latin typeface="Arial" panose="020B0604020202020204" pitchFamily="34" charset="0"/>
              <a:ea typeface="Calibri" panose="020F0502020204030204" pitchFamily="34" charset="0"/>
              <a:cs typeface="Times New Roman" panose="02020603050405020304" pitchFamily="18" charset="0"/>
            </a:endParaRPr>
          </a:p>
          <a:p>
            <a:pPr marL="0" indent="0">
              <a:buNone/>
            </a:pPr>
            <a:br>
              <a:rPr lang="en-US" sz="1800" dirty="0">
                <a:effectLst/>
                <a:latin typeface="Calibri" panose="020F0502020204030204" pitchFamily="34" charset="0"/>
                <a:ea typeface="Calibri" panose="020F0502020204030204" pitchFamily="34" charset="0"/>
                <a:cs typeface="Times New Roman" panose="02020603050405020304" pitchFamily="18" charset="0"/>
              </a:rPr>
            </a:br>
            <a:r>
              <a:rPr lang="en-US" sz="1800" dirty="0">
                <a:effectLst/>
                <a:latin typeface="Arial" panose="020B0604020202020204" pitchFamily="34" charset="0"/>
                <a:ea typeface="Calibri" panose="020F0502020204030204" pitchFamily="34" charset="0"/>
              </a:rPr>
              <a:t>(ii) risks and impacts can be easily mitigated in a predictable manner.</a:t>
            </a:r>
            <a:br>
              <a:rPr lang="en-US" sz="1800" dirty="0">
                <a:effectLst/>
                <a:latin typeface="Calibri" panose="020F0502020204030204" pitchFamily="34" charset="0"/>
                <a:ea typeface="Calibri" panose="020F0502020204030204" pitchFamily="34" charset="0"/>
                <a:cs typeface="Times New Roman" panose="02020603050405020304" pitchFamily="18" charset="0"/>
              </a:rPr>
            </a:br>
            <a:endParaRPr lang="en-US" dirty="0"/>
          </a:p>
        </p:txBody>
      </p:sp>
    </p:spTree>
    <p:extLst>
      <p:ext uri="{BB962C8B-B14F-4D97-AF65-F5344CB8AC3E}">
        <p14:creationId xmlns:p14="http://schemas.microsoft.com/office/powerpoint/2010/main" val="180116680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C87F6D-6E7B-43E1-9FEB-D3F7E7B336BA}"/>
              </a:ext>
            </a:extLst>
          </p:cNvPr>
          <p:cNvSpPr>
            <a:spLocks noGrp="1"/>
          </p:cNvSpPr>
          <p:nvPr>
            <p:ph type="title"/>
          </p:nvPr>
        </p:nvSpPr>
        <p:spPr/>
        <p:txBody>
          <a:bodyPr/>
          <a:lstStyle/>
          <a:p>
            <a:r>
              <a:rPr lang="en-US" dirty="0"/>
              <a:t>Low Risk</a:t>
            </a:r>
          </a:p>
        </p:txBody>
      </p:sp>
      <p:sp>
        <p:nvSpPr>
          <p:cNvPr id="3" name="Content Placeholder 2">
            <a:extLst>
              <a:ext uri="{FF2B5EF4-FFF2-40B4-BE49-F238E27FC236}">
                <a16:creationId xmlns:a16="http://schemas.microsoft.com/office/drawing/2014/main" id="{1E810DEB-1C0F-43C6-A0A2-FB1B9AEB7A8E}"/>
              </a:ext>
            </a:extLst>
          </p:cNvPr>
          <p:cNvSpPr>
            <a:spLocks noGrp="1"/>
          </p:cNvSpPr>
          <p:nvPr>
            <p:ph idx="1"/>
          </p:nvPr>
        </p:nvSpPr>
        <p:spPr/>
        <p:txBody>
          <a:bodyPr/>
          <a:lstStyle/>
          <a:p>
            <a:pPr marL="0" marR="0" indent="0">
              <a:lnSpc>
                <a:spcPct val="107000"/>
              </a:lnSpc>
              <a:spcBef>
                <a:spcPts val="0"/>
              </a:spcBef>
              <a:spcAft>
                <a:spcPts val="0"/>
              </a:spcAft>
              <a:buNone/>
            </a:pPr>
            <a:r>
              <a:rPr lang="en-US" sz="1800" dirty="0">
                <a:effectLst/>
                <a:latin typeface="Arial" panose="020B0604020202020204" pitchFamily="34" charset="0"/>
                <a:ea typeface="Calibri" panose="020F0502020204030204" pitchFamily="34" charset="0"/>
                <a:cs typeface="Times New Roman" panose="02020603050405020304" pitchFamily="18" charset="0"/>
              </a:rPr>
              <a:t>A project will be classified as Low Risk if its potential adverse risks and impacts and issues on human</a:t>
            </a:r>
            <a:br>
              <a:rPr lang="en-US" sz="1800" dirty="0">
                <a:effectLst/>
                <a:latin typeface="Calibri" panose="020F0502020204030204" pitchFamily="34" charset="0"/>
                <a:ea typeface="Calibri" panose="020F0502020204030204" pitchFamily="34" charset="0"/>
                <a:cs typeface="Times New Roman" panose="02020603050405020304" pitchFamily="18" charset="0"/>
              </a:rPr>
            </a:br>
            <a:r>
              <a:rPr lang="en-US" sz="1800" dirty="0">
                <a:effectLst/>
                <a:latin typeface="Arial" panose="020B0604020202020204" pitchFamily="34" charset="0"/>
                <a:ea typeface="Calibri" panose="020F0502020204030204" pitchFamily="34" charset="0"/>
                <a:cs typeface="Times New Roman" panose="02020603050405020304" pitchFamily="18" charset="0"/>
              </a:rPr>
              <a:t>populations and/or environment are likely to be minimal or negligible and are less than those in projects classified as Moderate Risk. </a:t>
            </a:r>
          </a:p>
          <a:p>
            <a:pPr marL="0" marR="0" indent="0">
              <a:lnSpc>
                <a:spcPct val="107000"/>
              </a:lnSpc>
              <a:spcBef>
                <a:spcPts val="0"/>
              </a:spcBef>
              <a:spcAft>
                <a:spcPts val="0"/>
              </a:spcAft>
              <a:buNone/>
            </a:pPr>
            <a:endParaRPr lang="en-US" sz="1800" dirty="0">
              <a:latin typeface="Arial" panose="020B0604020202020204" pitchFamily="34" charset="0"/>
              <a:ea typeface="Calibri" panose="020F0502020204030204" pitchFamily="34" charset="0"/>
              <a:cs typeface="Times New Roman" panose="02020603050405020304" pitchFamily="18" charset="0"/>
            </a:endParaRPr>
          </a:p>
          <a:p>
            <a:pPr marL="0" marR="0" indent="0">
              <a:lnSpc>
                <a:spcPct val="107000"/>
              </a:lnSpc>
              <a:spcBef>
                <a:spcPts val="0"/>
              </a:spcBef>
              <a:spcAft>
                <a:spcPts val="0"/>
              </a:spcAft>
              <a:buNone/>
            </a:pPr>
            <a:endParaRPr lang="en-US" sz="1800" dirty="0">
              <a:effectLst/>
              <a:latin typeface="Arial" panose="020B0604020202020204" pitchFamily="34" charset="0"/>
              <a:ea typeface="Calibri" panose="020F0502020204030204" pitchFamily="34" charset="0"/>
              <a:cs typeface="Times New Roman" panose="02020603050405020304" pitchFamily="18" charset="0"/>
            </a:endParaRPr>
          </a:p>
          <a:p>
            <a:pPr marL="0" marR="0" indent="0">
              <a:lnSpc>
                <a:spcPct val="107000"/>
              </a:lnSpc>
              <a:spcBef>
                <a:spcPts val="0"/>
              </a:spcBef>
              <a:spcAft>
                <a:spcPts val="0"/>
              </a:spcAft>
              <a:buNone/>
            </a:pPr>
            <a:endParaRPr lang="en-US" sz="1800" dirty="0">
              <a:latin typeface="Arial" panose="020B0604020202020204" pitchFamily="34" charset="0"/>
              <a:ea typeface="Calibri" panose="020F0502020204030204" pitchFamily="34" charset="0"/>
              <a:cs typeface="Times New Roman" panose="02020603050405020304" pitchFamily="18" charset="0"/>
            </a:endParaRPr>
          </a:p>
          <a:p>
            <a:pPr marL="0" marR="0" indent="0">
              <a:lnSpc>
                <a:spcPct val="107000"/>
              </a:lnSpc>
              <a:spcBef>
                <a:spcPts val="0"/>
              </a:spcBef>
              <a:spcAft>
                <a:spcPts val="0"/>
              </a:spcAft>
              <a:buNone/>
            </a:pPr>
            <a:endParaRPr lang="en-US" sz="1800" dirty="0">
              <a:effectLst/>
              <a:latin typeface="Arial" panose="020B0604020202020204" pitchFamily="34" charset="0"/>
              <a:ea typeface="Calibri" panose="020F0502020204030204" pitchFamily="34" charset="0"/>
              <a:cs typeface="Times New Roman" panose="02020603050405020304" pitchFamily="18" charset="0"/>
            </a:endParaRPr>
          </a:p>
          <a:p>
            <a:pPr marL="0" marR="0" indent="0">
              <a:lnSpc>
                <a:spcPct val="107000"/>
              </a:lnSpc>
              <a:spcBef>
                <a:spcPts val="0"/>
              </a:spcBef>
              <a:spcAft>
                <a:spcPts val="0"/>
              </a:spcAft>
              <a:buNone/>
            </a:pPr>
            <a:r>
              <a:rPr lang="en-US" sz="1800" dirty="0">
                <a:effectLst/>
                <a:latin typeface="Arial" panose="020B0604020202020204" pitchFamily="34" charset="0"/>
                <a:ea typeface="Calibri" panose="020F0502020204030204" pitchFamily="34" charset="0"/>
                <a:cs typeface="Times New Roman" panose="02020603050405020304" pitchFamily="18" charset="0"/>
              </a:rPr>
              <a:t>These projects, with few or no adverse risks and impacts and issues, will not require any further environmental assessment</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07000"/>
              </a:lnSpc>
              <a:spcBef>
                <a:spcPts val="0"/>
              </a:spcBef>
              <a:spcAft>
                <a:spcPts val="80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 </a:t>
            </a:r>
          </a:p>
          <a:p>
            <a:endParaRPr lang="en-US" dirty="0"/>
          </a:p>
        </p:txBody>
      </p:sp>
    </p:spTree>
    <p:extLst>
      <p:ext uri="{BB962C8B-B14F-4D97-AF65-F5344CB8AC3E}">
        <p14:creationId xmlns:p14="http://schemas.microsoft.com/office/powerpoint/2010/main" val="276499716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6EF9C8-9D29-48CB-92BA-493DA1B89CC0}"/>
              </a:ext>
            </a:extLst>
          </p:cNvPr>
          <p:cNvSpPr>
            <a:spLocks noGrp="1"/>
          </p:cNvSpPr>
          <p:nvPr>
            <p:ph type="title"/>
          </p:nvPr>
        </p:nvSpPr>
        <p:spPr/>
        <p:txBody>
          <a:bodyPr/>
          <a:lstStyle/>
          <a:p>
            <a:r>
              <a:rPr lang="en-US" dirty="0"/>
              <a:t>Project categorizations</a:t>
            </a:r>
          </a:p>
        </p:txBody>
      </p:sp>
      <p:sp>
        <p:nvSpPr>
          <p:cNvPr id="3" name="Content Placeholder 2">
            <a:extLst>
              <a:ext uri="{FF2B5EF4-FFF2-40B4-BE49-F238E27FC236}">
                <a16:creationId xmlns:a16="http://schemas.microsoft.com/office/drawing/2014/main" id="{C6FCEBBD-3E64-4E77-9DEA-2044BB298FED}"/>
              </a:ext>
            </a:extLst>
          </p:cNvPr>
          <p:cNvSpPr>
            <a:spLocks noGrp="1"/>
          </p:cNvSpPr>
          <p:nvPr>
            <p:ph idx="1"/>
          </p:nvPr>
        </p:nvSpPr>
        <p:spPr/>
        <p:txBody>
          <a:bodyPr>
            <a:normAutofit fontScale="85000" lnSpcReduction="10000"/>
          </a:bodyPr>
          <a:lstStyle/>
          <a:p>
            <a:pPr algn="just"/>
            <a:r>
              <a:rPr lang="en-US" sz="1800" b="1" dirty="0">
                <a:effectLst/>
                <a:latin typeface="Verdana" panose="020B0604030504040204" pitchFamily="34" charset="0"/>
                <a:ea typeface="Times New Roman" panose="02020603050405020304" pitchFamily="18" charset="0"/>
                <a:cs typeface="Times New Roman" panose="02020603050405020304" pitchFamily="18" charset="0"/>
              </a:rPr>
              <a:t>Category A: </a:t>
            </a:r>
            <a:r>
              <a:rPr lang="en-US" sz="1800" dirty="0">
                <a:effectLst/>
                <a:latin typeface="Verdana" panose="020B0604030504040204" pitchFamily="34" charset="0"/>
                <a:ea typeface="Times New Roman" panose="02020603050405020304" pitchFamily="18" charset="0"/>
                <a:cs typeface="Times New Roman" panose="02020603050405020304" pitchFamily="18" charset="0"/>
              </a:rPr>
              <a:t>A proposed project is classified as Category A if it is likely to have significant adverse environmental impacts that are sensitive, diverse, or unprecedented. </a:t>
            </a:r>
          </a:p>
          <a:p>
            <a:pPr algn="just"/>
            <a:endParaRPr lang="en-US" sz="1800" dirty="0">
              <a:latin typeface="Verdana" panose="020B0604030504040204" pitchFamily="34" charset="0"/>
              <a:ea typeface="Times New Roman" panose="02020603050405020304" pitchFamily="18" charset="0"/>
              <a:cs typeface="Times New Roman" panose="02020603050405020304" pitchFamily="18" charset="0"/>
            </a:endParaRPr>
          </a:p>
          <a:p>
            <a:pPr algn="just"/>
            <a:r>
              <a:rPr lang="en-US" sz="1800" dirty="0">
                <a:effectLst/>
                <a:latin typeface="Verdana" panose="020B0604030504040204" pitchFamily="34" charset="0"/>
                <a:ea typeface="Times New Roman" panose="02020603050405020304" pitchFamily="18" charset="0"/>
                <a:cs typeface="Times New Roman" panose="02020603050405020304" pitchFamily="18" charset="0"/>
              </a:rPr>
              <a:t>These impacts may affect an area broader than the sites or facilities subject to physical works. EA for a Category A project examines the project's potential negative and positive environmental impacts, compares them with those of feasible alternatives (including the "without project" situation), and recommends any measures needed to prevent, minimize, mitigate, or compensate for adverse impacts and improve environmental performance. </a:t>
            </a:r>
          </a:p>
          <a:p>
            <a:pPr algn="just"/>
            <a:endParaRPr lang="en-US" sz="1800" dirty="0">
              <a:latin typeface="Verdana" panose="020B0604030504040204" pitchFamily="34" charset="0"/>
              <a:ea typeface="Times New Roman" panose="02020603050405020304" pitchFamily="18" charset="0"/>
              <a:cs typeface="Times New Roman" panose="02020603050405020304" pitchFamily="18" charset="0"/>
            </a:endParaRPr>
          </a:p>
          <a:p>
            <a:pPr algn="just"/>
            <a:r>
              <a:rPr lang="en-US" sz="1800" dirty="0">
                <a:effectLst/>
                <a:latin typeface="Verdana" panose="020B0604030504040204" pitchFamily="34" charset="0"/>
                <a:ea typeface="Times New Roman" panose="02020603050405020304" pitchFamily="18" charset="0"/>
                <a:cs typeface="Times New Roman" panose="02020603050405020304" pitchFamily="18" charset="0"/>
              </a:rPr>
              <a:t>For a Category A project, the borrower is responsible for preparing a report, normally an Environmental Impact Assessment (EIA) (or a suitably comprehensive regional or sectoral EA) that includes, as necessary, elements of the other instruments referred to in paragraph 7 of Operational Policy 4.01. </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en-US" dirty="0"/>
          </a:p>
        </p:txBody>
      </p:sp>
    </p:spTree>
    <p:extLst>
      <p:ext uri="{BB962C8B-B14F-4D97-AF65-F5344CB8AC3E}">
        <p14:creationId xmlns:p14="http://schemas.microsoft.com/office/powerpoint/2010/main" val="306301476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90DEE2-BFEE-49BA-8A3A-0C0C49FC0233}"/>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14B5F974-3736-42E3-8FFE-7B0FC4C70273}"/>
              </a:ext>
            </a:extLst>
          </p:cNvPr>
          <p:cNvSpPr>
            <a:spLocks noGrp="1"/>
          </p:cNvSpPr>
          <p:nvPr>
            <p:ph idx="1"/>
          </p:nvPr>
        </p:nvSpPr>
        <p:spPr/>
        <p:txBody>
          <a:bodyPr>
            <a:normAutofit fontScale="92500" lnSpcReduction="20000"/>
          </a:bodyPr>
          <a:lstStyle/>
          <a:p>
            <a:pPr algn="just"/>
            <a:r>
              <a:rPr lang="en-US" sz="1800" b="1" dirty="0">
                <a:effectLst/>
                <a:latin typeface="Verdana" panose="020B0604030504040204" pitchFamily="34" charset="0"/>
                <a:ea typeface="Times New Roman" panose="02020603050405020304" pitchFamily="18" charset="0"/>
                <a:cs typeface="Times New Roman" panose="02020603050405020304" pitchFamily="18" charset="0"/>
              </a:rPr>
              <a:t>Category B: </a:t>
            </a:r>
            <a:r>
              <a:rPr lang="en-US" sz="1800" dirty="0">
                <a:effectLst/>
                <a:latin typeface="Verdana" panose="020B0604030504040204" pitchFamily="34" charset="0"/>
                <a:ea typeface="Times New Roman" panose="02020603050405020304" pitchFamily="18" charset="0"/>
                <a:cs typeface="Times New Roman" panose="02020603050405020304" pitchFamily="18" charset="0"/>
              </a:rPr>
              <a:t>A proposed project is classified as Category B if its potential adverse environmental impacts on human populations or environmentally important areas—including wetlands, forests, grasslands, and other natural habitats—are less adverse than those of Category A projects. </a:t>
            </a:r>
          </a:p>
          <a:p>
            <a:pPr marL="0" indent="0" algn="just">
              <a:buNone/>
            </a:pPr>
            <a:endParaRPr lang="en-US" sz="1800" dirty="0">
              <a:effectLst/>
              <a:latin typeface="Verdana" panose="020B0604030504040204" pitchFamily="34" charset="0"/>
              <a:ea typeface="Times New Roman" panose="02020603050405020304" pitchFamily="18" charset="0"/>
              <a:cs typeface="Times New Roman" panose="02020603050405020304" pitchFamily="18" charset="0"/>
            </a:endParaRPr>
          </a:p>
          <a:p>
            <a:pPr algn="just"/>
            <a:r>
              <a:rPr lang="en-US" sz="1800" dirty="0">
                <a:effectLst/>
                <a:latin typeface="Verdana" panose="020B0604030504040204" pitchFamily="34" charset="0"/>
                <a:ea typeface="Times New Roman" panose="02020603050405020304" pitchFamily="18" charset="0"/>
                <a:cs typeface="Times New Roman" panose="02020603050405020304" pitchFamily="18" charset="0"/>
              </a:rPr>
              <a:t>These impacts are site-specific; few if any of them are irreversible; and in most cases mitigatory measures can be designed more readily than for Category A projects.</a:t>
            </a:r>
          </a:p>
          <a:p>
            <a:pPr algn="just"/>
            <a:endParaRPr lang="en-US" sz="1800" dirty="0">
              <a:effectLst/>
              <a:latin typeface="Verdana" panose="020B0604030504040204" pitchFamily="34" charset="0"/>
              <a:ea typeface="Times New Roman" panose="02020603050405020304" pitchFamily="18" charset="0"/>
              <a:cs typeface="Times New Roman" panose="02020603050405020304" pitchFamily="18" charset="0"/>
            </a:endParaRPr>
          </a:p>
          <a:p>
            <a:pPr algn="just"/>
            <a:r>
              <a:rPr lang="en-US" sz="1800" dirty="0">
                <a:effectLst/>
                <a:latin typeface="Verdana" panose="020B0604030504040204" pitchFamily="34" charset="0"/>
                <a:ea typeface="Times New Roman" panose="02020603050405020304" pitchFamily="18" charset="0"/>
                <a:cs typeface="Times New Roman" panose="02020603050405020304" pitchFamily="18" charset="0"/>
              </a:rPr>
              <a:t> The scope of EA for a Category B project may vary from project to project, but it is narrower than that of Category A EA. Like Category A EA, it examines the project's potential negative and positive environmental impacts and recommends any measures needed to prevent, minimize, mitigate, or compensate for adverse impacts and improve environmental performance. </a:t>
            </a:r>
          </a:p>
          <a:p>
            <a:pPr algn="just"/>
            <a:endParaRPr lang="en-US" sz="1800" dirty="0">
              <a:latin typeface="Verdana" panose="020B0604030504040204" pitchFamily="34" charset="0"/>
              <a:ea typeface="Times New Roman" panose="02020603050405020304" pitchFamily="18" charset="0"/>
              <a:cs typeface="Times New Roman" panose="02020603050405020304" pitchFamily="18" charset="0"/>
            </a:endParaRPr>
          </a:p>
          <a:p>
            <a:endParaRPr lang="en-US" dirty="0"/>
          </a:p>
        </p:txBody>
      </p:sp>
    </p:spTree>
    <p:extLst>
      <p:ext uri="{BB962C8B-B14F-4D97-AF65-F5344CB8AC3E}">
        <p14:creationId xmlns:p14="http://schemas.microsoft.com/office/powerpoint/2010/main" val="322130834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E1D7DA-B38F-4F86-A105-7E3EDE853A2E}"/>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632A9C0A-5D29-4BFA-B7A7-66E7A2293E9D}"/>
              </a:ext>
            </a:extLst>
          </p:cNvPr>
          <p:cNvSpPr>
            <a:spLocks noGrp="1"/>
          </p:cNvSpPr>
          <p:nvPr>
            <p:ph idx="1"/>
          </p:nvPr>
        </p:nvSpPr>
        <p:spPr/>
        <p:txBody>
          <a:bodyPr/>
          <a:lstStyle/>
          <a:p>
            <a:pPr marL="342900" marR="0" lvl="0" indent="-342900" algn="just">
              <a:lnSpc>
                <a:spcPct val="107000"/>
              </a:lnSpc>
              <a:spcBef>
                <a:spcPts val="0"/>
              </a:spcBef>
              <a:spcAft>
                <a:spcPts val="800"/>
              </a:spcAft>
              <a:buSzPts val="1000"/>
              <a:buFont typeface="Symbol" panose="05050102010706020507" pitchFamily="18" charset="2"/>
              <a:buChar char=""/>
              <a:tabLst>
                <a:tab pos="457200" algn="l"/>
              </a:tabLst>
            </a:pPr>
            <a:r>
              <a:rPr lang="en-US" sz="1800" b="1" dirty="0">
                <a:effectLst/>
                <a:latin typeface="Verdana" panose="020B0604030504040204" pitchFamily="34" charset="0"/>
                <a:ea typeface="Times New Roman" panose="02020603050405020304" pitchFamily="18" charset="0"/>
                <a:cs typeface="Times New Roman" panose="02020603050405020304" pitchFamily="18" charset="0"/>
              </a:rPr>
              <a:t>Category C: </a:t>
            </a:r>
            <a:r>
              <a:rPr lang="en-US" sz="1800" dirty="0">
                <a:effectLst/>
                <a:latin typeface="Verdana" panose="020B0604030504040204" pitchFamily="34" charset="0"/>
                <a:ea typeface="Times New Roman" panose="02020603050405020304" pitchFamily="18" charset="0"/>
                <a:cs typeface="Times New Roman" panose="02020603050405020304" pitchFamily="18" charset="0"/>
              </a:rPr>
              <a:t>A proposed project is classified as Category C if it is likely to have minimal or no adverse environmental impacts. Beyond screening, no further EA action is required for a Category C project. </a:t>
            </a:r>
          </a:p>
          <a:p>
            <a:pPr marL="342900" marR="0" lvl="0" indent="-342900" algn="just">
              <a:lnSpc>
                <a:spcPct val="107000"/>
              </a:lnSpc>
              <a:spcBef>
                <a:spcPts val="0"/>
              </a:spcBef>
              <a:spcAft>
                <a:spcPts val="800"/>
              </a:spcAft>
              <a:buSzPts val="1000"/>
              <a:buFont typeface="Symbol" panose="05050102010706020507" pitchFamily="18" charset="2"/>
              <a:buChar char=""/>
              <a:tabLst>
                <a:tab pos="457200" algn="l"/>
              </a:tabLst>
            </a:pPr>
            <a:endParaRPr lang="en-US" sz="1800" dirty="0">
              <a:latin typeface="Verdana" panose="020B0604030504040204" pitchFamily="34" charset="0"/>
              <a:ea typeface="Calibri" panose="020F0502020204030204" pitchFamily="34" charset="0"/>
              <a:cs typeface="Times New Roman" panose="02020603050405020304" pitchFamily="18" charset="0"/>
            </a:endParaRPr>
          </a:p>
          <a:p>
            <a:pPr marL="342900" marR="0" lvl="0" indent="-342900" algn="just">
              <a:lnSpc>
                <a:spcPct val="107000"/>
              </a:lnSpc>
              <a:spcBef>
                <a:spcPts val="0"/>
              </a:spcBef>
              <a:spcAft>
                <a:spcPts val="800"/>
              </a:spcAft>
              <a:buSzPts val="1000"/>
              <a:buFont typeface="Symbol" panose="05050102010706020507" pitchFamily="18" charset="2"/>
              <a:buChar char=""/>
              <a:tabLst>
                <a:tab pos="457200" algn="l"/>
              </a:tabLst>
            </a:pPr>
            <a:endParaRPr lang="en-US" sz="1800" dirty="0">
              <a:effectLst/>
              <a:latin typeface="Verdana" panose="020B0604030504040204" pitchFamily="34" charset="0"/>
              <a:ea typeface="Calibri" panose="020F0502020204030204" pitchFamily="34" charset="0"/>
              <a:cs typeface="Times New Roman" panose="02020603050405020304" pitchFamily="18" charset="0"/>
            </a:endParaRPr>
          </a:p>
          <a:p>
            <a:pPr marL="0" marR="0" lvl="0" indent="0" algn="just">
              <a:lnSpc>
                <a:spcPct val="107000"/>
              </a:lnSpc>
              <a:spcBef>
                <a:spcPts val="0"/>
              </a:spcBef>
              <a:spcAft>
                <a:spcPts val="800"/>
              </a:spcAft>
              <a:buSzPts val="1000"/>
              <a:buNone/>
              <a:tabLst>
                <a:tab pos="457200" algn="l"/>
              </a:tabLst>
            </a:pP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algn="just"/>
            <a:r>
              <a:rPr lang="en-US" sz="1800" b="1" dirty="0">
                <a:effectLst/>
                <a:latin typeface="Verdana" panose="020B0604030504040204" pitchFamily="34" charset="0"/>
                <a:ea typeface="Times New Roman" panose="02020603050405020304" pitchFamily="18" charset="0"/>
                <a:cs typeface="Times New Roman" panose="02020603050405020304" pitchFamily="18" charset="0"/>
              </a:rPr>
              <a:t>Category FI: </a:t>
            </a:r>
            <a:r>
              <a:rPr lang="en-US" sz="1800" dirty="0">
                <a:effectLst/>
                <a:latin typeface="Verdana" panose="020B0604030504040204" pitchFamily="34" charset="0"/>
                <a:ea typeface="Times New Roman" panose="02020603050405020304" pitchFamily="18" charset="0"/>
                <a:cs typeface="Times New Roman" panose="02020603050405020304" pitchFamily="18" charset="0"/>
              </a:rPr>
              <a:t>A proposed project is classified as Category FI if it involves investment of Bank funds through a financial intermediary, in subprojects that may result in adverse environmental impacts</a:t>
            </a:r>
            <a:endParaRPr lang="en-US" dirty="0"/>
          </a:p>
        </p:txBody>
      </p:sp>
    </p:spTree>
    <p:extLst>
      <p:ext uri="{BB962C8B-B14F-4D97-AF65-F5344CB8AC3E}">
        <p14:creationId xmlns:p14="http://schemas.microsoft.com/office/powerpoint/2010/main" val="362839337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F9F500A-0B6B-4073-B233-3E769096D1B9}"/>
              </a:ext>
            </a:extLst>
          </p:cNvPr>
          <p:cNvSpPr>
            <a:spLocks noGrp="1"/>
          </p:cNvSpPr>
          <p:nvPr>
            <p:ph type="title"/>
          </p:nvPr>
        </p:nvSpPr>
        <p:spPr/>
        <p:txBody>
          <a:bodyPr/>
          <a:lstStyle/>
          <a:p>
            <a:r>
              <a:rPr lang="en-US" sz="1800" b="1" dirty="0">
                <a:effectLst/>
                <a:latin typeface="Times New Roman" panose="02020603050405020304" pitchFamily="18" charset="0"/>
                <a:ea typeface="Times New Roman" panose="02020603050405020304" pitchFamily="18" charset="0"/>
                <a:cs typeface="Times New Roman" panose="02020603050405020304" pitchFamily="18" charset="0"/>
              </a:rPr>
              <a:t>Main Stages in the EIA Process</a:t>
            </a:r>
            <a:br>
              <a:rPr lang="en-US" sz="1800" dirty="0">
                <a:effectLst/>
                <a:latin typeface="Calibri" panose="020F0502020204030204" pitchFamily="34" charset="0"/>
                <a:ea typeface="Calibri" panose="020F0502020204030204" pitchFamily="34" charset="0"/>
                <a:cs typeface="Times New Roman" panose="02020603050405020304" pitchFamily="18" charset="0"/>
              </a:rPr>
            </a:br>
            <a:endParaRPr lang="en-US" dirty="0"/>
          </a:p>
        </p:txBody>
      </p:sp>
      <p:sp>
        <p:nvSpPr>
          <p:cNvPr id="3" name="Content Placeholder 2">
            <a:extLst>
              <a:ext uri="{FF2B5EF4-FFF2-40B4-BE49-F238E27FC236}">
                <a16:creationId xmlns:a16="http://schemas.microsoft.com/office/drawing/2014/main" id="{C7F4409E-F048-44FA-A99B-82029A4F2E13}"/>
              </a:ext>
            </a:extLst>
          </p:cNvPr>
          <p:cNvSpPr>
            <a:spLocks noGrp="1"/>
          </p:cNvSpPr>
          <p:nvPr>
            <p:ph idx="1"/>
          </p:nvPr>
        </p:nvSpPr>
        <p:spPr/>
        <p:txBody>
          <a:bodyPr>
            <a:normAutofit/>
          </a:bodyPr>
          <a:lstStyle/>
          <a:p>
            <a:pPr marL="0" marR="0" lvl="0" indent="0" algn="just">
              <a:lnSpc>
                <a:spcPct val="107000"/>
              </a:lnSpc>
              <a:spcBef>
                <a:spcPts val="0"/>
              </a:spcBef>
              <a:spcAft>
                <a:spcPts val="800"/>
              </a:spcAft>
              <a:buNone/>
              <a:tabLst>
                <a:tab pos="457200" algn="l"/>
              </a:tabLst>
            </a:pPr>
            <a:r>
              <a:rPr lang="en-US" sz="1800" b="1" dirty="0">
                <a:effectLst/>
                <a:latin typeface="Times New Roman" panose="02020603050405020304" pitchFamily="18" charset="0"/>
                <a:ea typeface="Times New Roman" panose="02020603050405020304" pitchFamily="18" charset="0"/>
                <a:cs typeface="Times New Roman" panose="02020603050405020304" pitchFamily="18" charset="0"/>
              </a:rPr>
              <a:t>Screening:</a:t>
            </a:r>
            <a:r>
              <a:rPr lang="en-US" sz="1800" dirty="0">
                <a:effectLst/>
                <a:latin typeface="Times New Roman" panose="02020603050405020304" pitchFamily="18" charset="0"/>
                <a:ea typeface="Times New Roman" panose="02020603050405020304" pitchFamily="18" charset="0"/>
                <a:cs typeface="Times New Roman" panose="02020603050405020304" pitchFamily="18" charset="0"/>
              </a:rPr>
              <a:t> this is undertaken to decide which projects should be subjected to environmental assessment.  The criteria used include threshold, size of projects, and sensitivity of the environment;   </a:t>
            </a:r>
          </a:p>
          <a:p>
            <a:pPr marL="0" marR="0" lvl="0" indent="0" algn="just">
              <a:lnSpc>
                <a:spcPct val="107000"/>
              </a:lnSpc>
              <a:spcBef>
                <a:spcPts val="0"/>
              </a:spcBef>
              <a:spcAft>
                <a:spcPts val="800"/>
              </a:spcAft>
              <a:buNone/>
              <a:tabLst>
                <a:tab pos="457200" algn="l"/>
              </a:tabLst>
            </a:pPr>
            <a:r>
              <a:rPr lang="en-US" sz="1800" dirty="0">
                <a:effectLst/>
                <a:latin typeface="Times New Roman" panose="02020603050405020304" pitchFamily="18" charset="0"/>
                <a:ea typeface="Times New Roman" panose="02020603050405020304" pitchFamily="18" charset="0"/>
                <a:cs typeface="Times New Roman" panose="02020603050405020304" pitchFamily="18" charset="0"/>
              </a:rPr>
              <a:t>               </a:t>
            </a:r>
          </a:p>
          <a:p>
            <a:pPr marL="0" marR="0" lvl="0" indent="0" algn="just">
              <a:lnSpc>
                <a:spcPct val="107000"/>
              </a:lnSpc>
              <a:spcBef>
                <a:spcPts val="0"/>
              </a:spcBef>
              <a:spcAft>
                <a:spcPts val="800"/>
              </a:spcAft>
              <a:buNone/>
              <a:tabLst>
                <a:tab pos="457200" algn="l"/>
              </a:tabLst>
            </a:pPr>
            <a:endParaRPr lang="en-US" sz="1800" dirty="0">
              <a:latin typeface="Times New Roman" panose="02020603050405020304" pitchFamily="18" charset="0"/>
              <a:ea typeface="Times New Roman" panose="02020603050405020304" pitchFamily="18" charset="0"/>
              <a:cs typeface="Times New Roman" panose="02020603050405020304" pitchFamily="18" charset="0"/>
            </a:endParaRPr>
          </a:p>
          <a:p>
            <a:pPr marL="0" marR="0" lvl="0" indent="0" algn="just">
              <a:lnSpc>
                <a:spcPct val="107000"/>
              </a:lnSpc>
              <a:spcBef>
                <a:spcPts val="0"/>
              </a:spcBef>
              <a:spcAft>
                <a:spcPts val="800"/>
              </a:spcAft>
              <a:buNone/>
              <a:tabLst>
                <a:tab pos="457200" algn="l"/>
              </a:tabLst>
            </a:pPr>
            <a:r>
              <a:rPr lang="en-US" sz="1800" dirty="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0" marR="0" lvl="0" indent="0" algn="just">
              <a:lnSpc>
                <a:spcPct val="107000"/>
              </a:lnSpc>
              <a:spcBef>
                <a:spcPts val="0"/>
              </a:spcBef>
              <a:spcAft>
                <a:spcPts val="800"/>
              </a:spcAft>
              <a:buNone/>
              <a:tabLst>
                <a:tab pos="457200" algn="l"/>
              </a:tabLst>
            </a:pPr>
            <a:r>
              <a:rPr lang="en-US" sz="1800" b="1" dirty="0">
                <a:effectLst/>
                <a:latin typeface="Times New Roman" panose="02020603050405020304" pitchFamily="18" charset="0"/>
                <a:ea typeface="Times New Roman" panose="02020603050405020304" pitchFamily="18" charset="0"/>
                <a:cs typeface="Times New Roman" panose="02020603050405020304" pitchFamily="18" charset="0"/>
              </a:rPr>
              <a:t>Scoping:</a:t>
            </a:r>
            <a:r>
              <a:rPr lang="en-US" sz="1800" dirty="0">
                <a:effectLst/>
                <a:latin typeface="Times New Roman" panose="02020603050405020304" pitchFamily="18" charset="0"/>
                <a:ea typeface="Times New Roman" panose="02020603050405020304" pitchFamily="18" charset="0"/>
                <a:cs typeface="Times New Roman" panose="02020603050405020304" pitchFamily="18" charset="0"/>
              </a:rPr>
              <a:t> The purpose of scoping is to focus on the environmental impact issues to ensure that useful and relevant results will be obtained and to determine the parameters and boundaries of the assessment. The geographical area to be covered by the EIA may need to be much greater than just the local area in which the project is to be located.                                                                                    </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en-US" dirty="0"/>
          </a:p>
        </p:txBody>
      </p:sp>
    </p:spTree>
    <p:extLst>
      <p:ext uri="{BB962C8B-B14F-4D97-AF65-F5344CB8AC3E}">
        <p14:creationId xmlns:p14="http://schemas.microsoft.com/office/powerpoint/2010/main" val="13992313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5F1069-9B65-4DC2-81F3-71DAA6F67261}"/>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75D34224-D80B-493C-8C24-78D204D0CBF3}"/>
              </a:ext>
            </a:extLst>
          </p:cNvPr>
          <p:cNvSpPr>
            <a:spLocks noGrp="1"/>
          </p:cNvSpPr>
          <p:nvPr>
            <p:ph idx="1"/>
          </p:nvPr>
        </p:nvSpPr>
        <p:spPr/>
        <p:txBody>
          <a:bodyPr>
            <a:normAutofit fontScale="92500" lnSpcReduction="20000"/>
          </a:bodyPr>
          <a:lstStyle/>
          <a:p>
            <a:pPr marL="0" marR="0" lvl="0" indent="0" algn="just">
              <a:lnSpc>
                <a:spcPct val="107000"/>
              </a:lnSpc>
              <a:spcBef>
                <a:spcPts val="0"/>
              </a:spcBef>
              <a:spcAft>
                <a:spcPts val="800"/>
              </a:spcAft>
              <a:buNone/>
              <a:tabLst>
                <a:tab pos="457200" algn="l"/>
              </a:tabLst>
            </a:pPr>
            <a:r>
              <a:rPr lang="en-US" sz="1800" b="1" dirty="0">
                <a:effectLst/>
                <a:latin typeface="Times New Roman" panose="02020603050405020304" pitchFamily="18" charset="0"/>
                <a:ea typeface="Times New Roman" panose="02020603050405020304" pitchFamily="18" charset="0"/>
                <a:cs typeface="Times New Roman" panose="02020603050405020304" pitchFamily="18" charset="0"/>
              </a:rPr>
              <a:t>Baseline study:</a:t>
            </a:r>
            <a:r>
              <a:rPr lang="en-US" sz="1800" dirty="0">
                <a:effectLst/>
                <a:latin typeface="Times New Roman" panose="02020603050405020304" pitchFamily="18" charset="0"/>
                <a:ea typeface="Times New Roman" panose="02020603050405020304" pitchFamily="18" charset="0"/>
                <a:cs typeface="Times New Roman" panose="02020603050405020304" pitchFamily="18" charset="0"/>
              </a:rPr>
              <a:t> A baseline study is essential in order to be able to determine the level of impact expected and to enable the monitoring of impacts after the development has occurred. In some cases, baseline information will need to be gathered in the field, and in others, it will already be available and need only be collated. Where a project has a number of alternative sites, each of the sites should undergo a baseline study so that the relative severity of the impacts for each alternative can be assessed. </a:t>
            </a:r>
          </a:p>
          <a:p>
            <a:pPr marL="0" marR="0" lvl="0" indent="0" algn="just">
              <a:lnSpc>
                <a:spcPct val="107000"/>
              </a:lnSpc>
              <a:spcBef>
                <a:spcPts val="0"/>
              </a:spcBef>
              <a:spcAft>
                <a:spcPts val="800"/>
              </a:spcAft>
              <a:buNone/>
              <a:tabLst>
                <a:tab pos="457200" algn="l"/>
              </a:tabLst>
            </a:pPr>
            <a:r>
              <a:rPr lang="en-US" sz="1800" dirty="0">
                <a:effectLst/>
                <a:latin typeface="Times New Roman" panose="02020603050405020304" pitchFamily="18" charset="0"/>
                <a:ea typeface="Times New Roman" panose="02020603050405020304" pitchFamily="18" charset="0"/>
                <a:cs typeface="Times New Roman" panose="02020603050405020304" pitchFamily="18" charset="0"/>
              </a:rPr>
              <a:t>  </a:t>
            </a:r>
          </a:p>
          <a:p>
            <a:pPr marL="0" marR="0" lvl="0" indent="0" algn="just">
              <a:lnSpc>
                <a:spcPct val="107000"/>
              </a:lnSpc>
              <a:spcBef>
                <a:spcPts val="0"/>
              </a:spcBef>
              <a:spcAft>
                <a:spcPts val="800"/>
              </a:spcAft>
              <a:buNone/>
              <a:tabLst>
                <a:tab pos="457200" algn="l"/>
              </a:tabLst>
            </a:pPr>
            <a:r>
              <a:rPr lang="en-US" sz="1800" dirty="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0" marR="0" lvl="0" indent="0" algn="just">
              <a:lnSpc>
                <a:spcPct val="107000"/>
              </a:lnSpc>
              <a:spcBef>
                <a:spcPts val="0"/>
              </a:spcBef>
              <a:spcAft>
                <a:spcPts val="800"/>
              </a:spcAft>
              <a:buNone/>
              <a:tabLst>
                <a:tab pos="457200" algn="l"/>
              </a:tabLst>
            </a:pPr>
            <a:r>
              <a:rPr lang="en-US" sz="1800" b="1" dirty="0">
                <a:effectLst/>
                <a:latin typeface="Times New Roman" panose="02020603050405020304" pitchFamily="18" charset="0"/>
                <a:ea typeface="Times New Roman" panose="02020603050405020304" pitchFamily="18" charset="0"/>
                <a:cs typeface="Times New Roman" panose="02020603050405020304" pitchFamily="18" charset="0"/>
              </a:rPr>
              <a:t>Impact prediction: </a:t>
            </a:r>
            <a:r>
              <a:rPr lang="en-US" sz="1800" dirty="0">
                <a:effectLst/>
                <a:latin typeface="Times New Roman" panose="02020603050405020304" pitchFamily="18" charset="0"/>
                <a:ea typeface="Times New Roman" panose="02020603050405020304" pitchFamily="18" charset="0"/>
                <a:cs typeface="Times New Roman" panose="02020603050405020304" pitchFamily="18" charset="0"/>
              </a:rPr>
              <a:t>After establishing the range of impacts associated with a development, it is necessary to predict their magnitude. Here baseline studies are used to establish environmental condition levels prior to the project, forecasting methods to predict future conditions with and without the project, and comparison with environmental standards and guidelines where appropriate.  </a:t>
            </a:r>
            <a:r>
              <a:rPr lang="en-US" sz="1800" dirty="0" err="1">
                <a:effectLst/>
                <a:latin typeface="Times New Roman" panose="02020603050405020304" pitchFamily="18" charset="0"/>
                <a:ea typeface="Times New Roman" panose="02020603050405020304" pitchFamily="18" charset="0"/>
                <a:cs typeface="Times New Roman" panose="02020603050405020304" pitchFamily="18" charset="0"/>
              </a:rPr>
              <a:t>Physico</a:t>
            </a:r>
            <a:r>
              <a:rPr lang="en-US" sz="1800" dirty="0">
                <a:effectLst/>
                <a:latin typeface="Times New Roman" panose="02020603050405020304" pitchFamily="18" charset="0"/>
                <a:ea typeface="Times New Roman" panose="02020603050405020304" pitchFamily="18" charset="0"/>
                <a:cs typeface="Times New Roman" panose="02020603050405020304" pitchFamily="18" charset="0"/>
              </a:rPr>
              <a:t>-chemical impacts like noise, air, and water quality using quantitative modeling procedures are well established, other impacts like socio/economic are more subjective.           </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en-US" dirty="0"/>
          </a:p>
        </p:txBody>
      </p:sp>
    </p:spTree>
    <p:extLst>
      <p:ext uri="{BB962C8B-B14F-4D97-AF65-F5344CB8AC3E}">
        <p14:creationId xmlns:p14="http://schemas.microsoft.com/office/powerpoint/2010/main" val="63292323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EF4285C-43A4-4C5E-BD0B-13DB1002ADA7}"/>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65F73983-D0C6-457F-A3D2-471AB4EC84FF}"/>
              </a:ext>
            </a:extLst>
          </p:cNvPr>
          <p:cNvSpPr>
            <a:spLocks noGrp="1"/>
          </p:cNvSpPr>
          <p:nvPr>
            <p:ph idx="1"/>
          </p:nvPr>
        </p:nvSpPr>
        <p:spPr/>
        <p:txBody>
          <a:bodyPr>
            <a:normAutofit lnSpcReduction="10000"/>
          </a:bodyPr>
          <a:lstStyle/>
          <a:p>
            <a:pPr marL="0" marR="0" lvl="0" indent="0" algn="just">
              <a:lnSpc>
                <a:spcPct val="107000"/>
              </a:lnSpc>
              <a:spcBef>
                <a:spcPts val="0"/>
              </a:spcBef>
              <a:spcAft>
                <a:spcPts val="800"/>
              </a:spcAft>
              <a:buNone/>
              <a:tabLst>
                <a:tab pos="457200" algn="l"/>
              </a:tabLst>
            </a:pPr>
            <a:r>
              <a:rPr lang="en-US" sz="1800" b="1" dirty="0">
                <a:effectLst/>
                <a:latin typeface="Times New Roman" panose="02020603050405020304" pitchFamily="18" charset="0"/>
                <a:ea typeface="Times New Roman" panose="02020603050405020304" pitchFamily="18" charset="0"/>
                <a:cs typeface="Times New Roman" panose="02020603050405020304" pitchFamily="18" charset="0"/>
              </a:rPr>
              <a:t>Impact Assessment:</a:t>
            </a:r>
            <a:r>
              <a:rPr lang="en-US" sz="1800" dirty="0">
                <a:effectLst/>
                <a:latin typeface="Times New Roman" panose="02020603050405020304" pitchFamily="18" charset="0"/>
                <a:ea typeface="Times New Roman" panose="02020603050405020304" pitchFamily="18" charset="0"/>
                <a:cs typeface="Times New Roman" panose="02020603050405020304" pitchFamily="18" charset="0"/>
              </a:rPr>
              <a:t> This follows from prediction and involves an assessment of the relative significance of the impacts when compared with regulatory requirements. Significance is a function both of the magnitude of the predicted impact but also of the sensitivity of the receiving environment (which may also depend on the geographical scale being considered, the frequency or duration of the impact, </a:t>
            </a:r>
            <a:r>
              <a:rPr lang="en-US" sz="1800" dirty="0" err="1">
                <a:effectLst/>
                <a:latin typeface="Times New Roman" panose="02020603050405020304" pitchFamily="18" charset="0"/>
                <a:ea typeface="Times New Roman" panose="02020603050405020304" pitchFamily="18" charset="0"/>
                <a:cs typeface="Times New Roman" panose="02020603050405020304" pitchFamily="18" charset="0"/>
              </a:rPr>
              <a:t>etc</a:t>
            </a:r>
            <a:r>
              <a:rPr lang="en-US" sz="1800" dirty="0">
                <a:effectLst/>
                <a:latin typeface="Times New Roman" panose="02020603050405020304" pitchFamily="18" charset="0"/>
                <a:ea typeface="Times New Roman" panose="02020603050405020304" pitchFamily="18" charset="0"/>
                <a:cs typeface="Times New Roman" panose="02020603050405020304" pitchFamily="18" charset="0"/>
              </a:rPr>
              <a:t>).   </a:t>
            </a:r>
          </a:p>
          <a:p>
            <a:pPr marL="0" marR="0" lvl="0" indent="0" algn="just">
              <a:lnSpc>
                <a:spcPct val="107000"/>
              </a:lnSpc>
              <a:spcBef>
                <a:spcPts val="0"/>
              </a:spcBef>
              <a:spcAft>
                <a:spcPts val="800"/>
              </a:spcAft>
              <a:buNone/>
              <a:tabLst>
                <a:tab pos="457200" algn="l"/>
              </a:tabLst>
            </a:pPr>
            <a:r>
              <a:rPr lang="en-US" sz="1800" dirty="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0" marR="0" lvl="0" indent="0" algn="just">
              <a:lnSpc>
                <a:spcPct val="107000"/>
              </a:lnSpc>
              <a:spcBef>
                <a:spcPts val="0"/>
              </a:spcBef>
              <a:spcAft>
                <a:spcPts val="800"/>
              </a:spcAft>
              <a:buNone/>
              <a:tabLst>
                <a:tab pos="457200" algn="l"/>
              </a:tabLst>
            </a:pPr>
            <a:r>
              <a:rPr lang="en-US" sz="1800" b="1" dirty="0">
                <a:effectLst/>
                <a:latin typeface="Times New Roman" panose="02020603050405020304" pitchFamily="18" charset="0"/>
                <a:ea typeface="Times New Roman" panose="02020603050405020304" pitchFamily="18" charset="0"/>
                <a:cs typeface="Times New Roman" panose="02020603050405020304" pitchFamily="18" charset="0"/>
              </a:rPr>
              <a:t>Mitigation: </a:t>
            </a:r>
            <a:r>
              <a:rPr lang="en-US" sz="1800" dirty="0">
                <a:effectLst/>
                <a:latin typeface="Times New Roman" panose="02020603050405020304" pitchFamily="18" charset="0"/>
                <a:ea typeface="Times New Roman" panose="02020603050405020304" pitchFamily="18" charset="0"/>
                <a:cs typeface="Times New Roman" panose="02020603050405020304" pitchFamily="18" charset="0"/>
              </a:rPr>
              <a:t>Mitigation involves taking measures to reduce or remove identified impacts and, if possible remedy significant adverse effects using for example: </a:t>
            </a:r>
          </a:p>
          <a:p>
            <a:pPr marL="0" marR="0" lvl="0" indent="0" algn="just">
              <a:lnSpc>
                <a:spcPct val="107000"/>
              </a:lnSpc>
              <a:spcBef>
                <a:spcPts val="0"/>
              </a:spcBef>
              <a:spcAft>
                <a:spcPts val="800"/>
              </a:spcAft>
              <a:buNone/>
              <a:tabLst>
                <a:tab pos="457200" algn="l"/>
              </a:tabLst>
            </a:pPr>
            <a:r>
              <a:rPr lang="en-US" sz="1800" dirty="0">
                <a:effectLst/>
                <a:latin typeface="Calibri" panose="020F0502020204030204" pitchFamily="34" charset="0"/>
                <a:ea typeface="Calibri" panose="020F0502020204030204" pitchFamily="34" charset="0"/>
                <a:cs typeface="Times New Roman" panose="02020603050405020304" pitchFamily="18" charset="0"/>
              </a:rPr>
              <a:t>	The control of solid and liquid wastes by recycling on site</a:t>
            </a:r>
          </a:p>
          <a:p>
            <a:pPr marL="0" marR="0" lvl="0" indent="0" algn="just">
              <a:lnSpc>
                <a:spcPct val="107000"/>
              </a:lnSpc>
              <a:spcBef>
                <a:spcPts val="0"/>
              </a:spcBef>
              <a:spcAft>
                <a:spcPts val="800"/>
              </a:spcAft>
              <a:buNone/>
              <a:tabLst>
                <a:tab pos="457200" algn="l"/>
              </a:tabLst>
            </a:pPr>
            <a:r>
              <a:rPr lang="en-US" sz="1800" dirty="0">
                <a:effectLst/>
                <a:latin typeface="Calibri" panose="020F0502020204030204" pitchFamily="34" charset="0"/>
                <a:ea typeface="Calibri" panose="020F0502020204030204" pitchFamily="34" charset="0"/>
                <a:cs typeface="Times New Roman" panose="02020603050405020304" pitchFamily="18" charset="0"/>
              </a:rPr>
              <a:t>	Minimal use of toxic substances to avoid impacts on local Ecosystems</a:t>
            </a:r>
          </a:p>
          <a:p>
            <a:pPr marL="0" marR="0" lvl="0" indent="0" algn="just">
              <a:lnSpc>
                <a:spcPct val="107000"/>
              </a:lnSpc>
              <a:spcBef>
                <a:spcPts val="0"/>
              </a:spcBef>
              <a:spcAft>
                <a:spcPts val="800"/>
              </a:spcAft>
              <a:buNone/>
              <a:tabLst>
                <a:tab pos="457200" algn="l"/>
              </a:tabLst>
            </a:pPr>
            <a:r>
              <a:rPr lang="en-US" sz="1800" dirty="0">
                <a:effectLst/>
                <a:latin typeface="Calibri" panose="020F0502020204030204" pitchFamily="34" charset="0"/>
                <a:ea typeface="Calibri" panose="020F0502020204030204" pitchFamily="34" charset="0"/>
                <a:cs typeface="Times New Roman" panose="02020603050405020304" pitchFamily="18" charset="0"/>
              </a:rPr>
              <a:t>	Sensitive design structures</a:t>
            </a:r>
          </a:p>
          <a:p>
            <a:pPr marL="0" marR="0" lvl="0" indent="0" algn="just">
              <a:lnSpc>
                <a:spcPct val="107000"/>
              </a:lnSpc>
              <a:spcBef>
                <a:spcPts val="0"/>
              </a:spcBef>
              <a:spcAft>
                <a:spcPts val="800"/>
              </a:spcAft>
              <a:buNone/>
              <a:tabLst>
                <a:tab pos="457200" algn="l"/>
              </a:tabLst>
            </a:pP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en-US" dirty="0"/>
          </a:p>
        </p:txBody>
      </p:sp>
    </p:spTree>
    <p:extLst>
      <p:ext uri="{BB962C8B-B14F-4D97-AF65-F5344CB8AC3E}">
        <p14:creationId xmlns:p14="http://schemas.microsoft.com/office/powerpoint/2010/main" val="418867594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38E04A-DEDB-4B41-91A8-EC50F8A8D7DF}"/>
              </a:ext>
            </a:extLst>
          </p:cNvPr>
          <p:cNvSpPr>
            <a:spLocks noGrp="1"/>
          </p:cNvSpPr>
          <p:nvPr>
            <p:ph type="title"/>
          </p:nvPr>
        </p:nvSpPr>
        <p:spPr/>
        <p:txBody>
          <a:bodyPr/>
          <a:lstStyle/>
          <a:p>
            <a:r>
              <a:rPr lang="en-US" dirty="0"/>
              <a:t>Learning objectives</a:t>
            </a:r>
          </a:p>
        </p:txBody>
      </p:sp>
      <p:sp>
        <p:nvSpPr>
          <p:cNvPr id="3" name="Content Placeholder 2">
            <a:extLst>
              <a:ext uri="{FF2B5EF4-FFF2-40B4-BE49-F238E27FC236}">
                <a16:creationId xmlns:a16="http://schemas.microsoft.com/office/drawing/2014/main" id="{462053E6-1C02-4A2E-B4FE-9C435DCC8F6D}"/>
              </a:ext>
            </a:extLst>
          </p:cNvPr>
          <p:cNvSpPr>
            <a:spLocks noGrp="1"/>
          </p:cNvSpPr>
          <p:nvPr>
            <p:ph idx="1"/>
          </p:nvPr>
        </p:nvSpPr>
        <p:spPr/>
        <p:txBody>
          <a:bodyPr/>
          <a:lstStyle/>
          <a:p>
            <a:r>
              <a:rPr lang="en-US" dirty="0"/>
              <a:t>Be familiar with process of ESIA</a:t>
            </a:r>
          </a:p>
          <a:p>
            <a:r>
              <a:rPr lang="en-US" dirty="0"/>
              <a:t>Be familiar with Risk classification</a:t>
            </a:r>
          </a:p>
          <a:p>
            <a:r>
              <a:rPr lang="en-US" dirty="0"/>
              <a:t>Be familiar with project categorization</a:t>
            </a:r>
          </a:p>
          <a:p>
            <a:r>
              <a:rPr lang="en-US" dirty="0"/>
              <a:t>Be familiar with the WB ESF and their relevance in the ESIA process</a:t>
            </a:r>
          </a:p>
        </p:txBody>
      </p:sp>
    </p:spTree>
    <p:extLst>
      <p:ext uri="{BB962C8B-B14F-4D97-AF65-F5344CB8AC3E}">
        <p14:creationId xmlns:p14="http://schemas.microsoft.com/office/powerpoint/2010/main" val="196432856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9653D4-106E-4FCE-8C3D-F059635B892A}"/>
              </a:ext>
            </a:extLst>
          </p:cNvPr>
          <p:cNvSpPr>
            <a:spLocks noGrp="1"/>
          </p:cNvSpPr>
          <p:nvPr>
            <p:ph type="title"/>
          </p:nvPr>
        </p:nvSpPr>
        <p:spPr/>
        <p:txBody>
          <a:bodyPr/>
          <a:lstStyle/>
          <a:p>
            <a:endParaRPr lang="en-US"/>
          </a:p>
        </p:txBody>
      </p:sp>
      <p:sp>
        <p:nvSpPr>
          <p:cNvPr id="6" name="Content Placeholder 5">
            <a:extLst>
              <a:ext uri="{FF2B5EF4-FFF2-40B4-BE49-F238E27FC236}">
                <a16:creationId xmlns:a16="http://schemas.microsoft.com/office/drawing/2014/main" id="{A27BF2D1-27CE-4120-95D8-35209DA89FBD}"/>
              </a:ext>
            </a:extLst>
          </p:cNvPr>
          <p:cNvSpPr>
            <a:spLocks noGrp="1"/>
          </p:cNvSpPr>
          <p:nvPr>
            <p:ph idx="1"/>
          </p:nvPr>
        </p:nvSpPr>
        <p:spPr/>
        <p:txBody>
          <a:bodyPr>
            <a:normAutofit fontScale="77500" lnSpcReduction="20000"/>
          </a:bodyPr>
          <a:lstStyle/>
          <a:p>
            <a:pPr marL="0" marR="0" indent="0" algn="just">
              <a:lnSpc>
                <a:spcPct val="107000"/>
              </a:lnSpc>
              <a:spcBef>
                <a:spcPts val="0"/>
              </a:spcBef>
              <a:spcAft>
                <a:spcPts val="800"/>
              </a:spcAft>
              <a:buNone/>
            </a:pPr>
            <a:r>
              <a:rPr lang="en-US" sz="1800" b="1" dirty="0">
                <a:effectLst/>
                <a:latin typeface="Times New Roman" panose="02020603050405020304" pitchFamily="18" charset="0"/>
                <a:ea typeface="Times New Roman" panose="02020603050405020304" pitchFamily="18" charset="0"/>
                <a:cs typeface="Times New Roman" panose="02020603050405020304" pitchFamily="18" charset="0"/>
              </a:rPr>
              <a:t>Review</a:t>
            </a:r>
            <a:r>
              <a:rPr lang="en-US" sz="1800" dirty="0">
                <a:effectLst/>
                <a:latin typeface="Times New Roman" panose="02020603050405020304" pitchFamily="18" charset="0"/>
                <a:ea typeface="Times New Roman" panose="02020603050405020304" pitchFamily="18" charset="0"/>
                <a:cs typeface="Times New Roman" panose="02020603050405020304" pitchFamily="18" charset="0"/>
              </a:rPr>
              <a:t>: EIA Draft report from the process is subjected to review. The proponent submits a draft EIA report which shall be evaluated by the EA Department to establish the form of review. This may include </a:t>
            </a:r>
            <a:r>
              <a:rPr lang="en-US" sz="1800" i="1" dirty="0">
                <a:effectLst/>
                <a:latin typeface="Times New Roman" panose="02020603050405020304" pitchFamily="18" charset="0"/>
                <a:ea typeface="Times New Roman" panose="02020603050405020304" pitchFamily="18" charset="0"/>
                <a:cs typeface="Times New Roman" panose="02020603050405020304" pitchFamily="18" charset="0"/>
              </a:rPr>
              <a:t>In-house Review, Panel Review, and Public Review</a:t>
            </a:r>
            <a:r>
              <a:rPr lang="en-US" sz="1800" dirty="0">
                <a:effectLst/>
                <a:latin typeface="Times New Roman" panose="02020603050405020304" pitchFamily="18" charset="0"/>
                <a:ea typeface="Times New Roman" panose="02020603050405020304" pitchFamily="18" charset="0"/>
                <a:cs typeface="Times New Roman" panose="02020603050405020304" pitchFamily="18" charset="0"/>
              </a:rPr>
              <a:t>. for the public review, a public display and review of documents for a period of 21 working days are required. Venues of the display will include, among others, the LGA, the state EPA and the Federal Ministry of Environment Headquarters. </a:t>
            </a:r>
          </a:p>
          <a:p>
            <a:pPr marL="0" marR="0" indent="0" algn="just">
              <a:lnSpc>
                <a:spcPct val="107000"/>
              </a:lnSpc>
              <a:spcBef>
                <a:spcPts val="0"/>
              </a:spcBef>
              <a:spcAft>
                <a:spcPts val="800"/>
              </a:spcAft>
              <a:buNone/>
            </a:pPr>
            <a:endParaRPr lang="en-US" sz="18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0" marR="0" indent="0" algn="just">
              <a:lnSpc>
                <a:spcPct val="107000"/>
              </a:lnSpc>
              <a:spcBef>
                <a:spcPts val="0"/>
              </a:spcBef>
              <a:spcAft>
                <a:spcPts val="800"/>
              </a:spcAft>
              <a:buNone/>
            </a:pPr>
            <a:endParaRPr lang="en-US" sz="18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0" marR="0" indent="0" algn="just">
              <a:lnSpc>
                <a:spcPct val="107000"/>
              </a:lnSpc>
              <a:spcBef>
                <a:spcPts val="0"/>
              </a:spcBef>
              <a:spcAft>
                <a:spcPts val="800"/>
              </a:spcAft>
              <a:buNone/>
            </a:pPr>
            <a:r>
              <a:rPr lang="en-US" sz="1800" dirty="0">
                <a:effectLst/>
                <a:latin typeface="Times New Roman" panose="02020603050405020304" pitchFamily="18" charset="0"/>
                <a:ea typeface="Times New Roman" panose="02020603050405020304" pitchFamily="18" charset="0"/>
                <a:cs typeface="Times New Roman" panose="02020603050405020304" pitchFamily="18" charset="0"/>
              </a:rPr>
              <a:t>The public shall be invited to participate in the review process through newspaper advertisements. The Final EIA report must include all issues raised at the review process and answers preferred to them by the proponent, including any amendments to the report of the EIA study.</a:t>
            </a:r>
          </a:p>
          <a:p>
            <a:pPr marL="0" marR="0" indent="0" algn="just">
              <a:lnSpc>
                <a:spcPct val="107000"/>
              </a:lnSpc>
              <a:spcBef>
                <a:spcPts val="0"/>
              </a:spcBef>
              <a:spcAft>
                <a:spcPts val="800"/>
              </a:spcAft>
              <a:buNone/>
            </a:pPr>
            <a:endParaRPr lang="en-US" sz="1800" dirty="0">
              <a:latin typeface="Times New Roman" panose="02020603050405020304" pitchFamily="18" charset="0"/>
              <a:ea typeface="Calibri" panose="020F0502020204030204" pitchFamily="34" charset="0"/>
              <a:cs typeface="Times New Roman" panose="02020603050405020304" pitchFamily="18" charset="0"/>
            </a:endParaRPr>
          </a:p>
          <a:p>
            <a:pPr marL="0" marR="0" indent="0" algn="just">
              <a:lnSpc>
                <a:spcPct val="107000"/>
              </a:lnSpc>
              <a:spcBef>
                <a:spcPts val="0"/>
              </a:spcBef>
              <a:spcAft>
                <a:spcPts val="800"/>
              </a:spcAft>
              <a:buNone/>
            </a:pP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0" marR="0" algn="just">
              <a:lnSpc>
                <a:spcPct val="107000"/>
              </a:lnSpc>
              <a:spcBef>
                <a:spcPts val="0"/>
              </a:spcBef>
              <a:spcAft>
                <a:spcPts val="800"/>
              </a:spcAft>
            </a:pPr>
            <a:r>
              <a:rPr lang="en-US" sz="1800" dirty="0">
                <a:effectLst/>
                <a:latin typeface="Times New Roman" panose="02020603050405020304" pitchFamily="18" charset="0"/>
                <a:ea typeface="Times New Roman" panose="02020603050405020304" pitchFamily="18" charset="0"/>
                <a:cs typeface="Times New Roman" panose="02020603050405020304" pitchFamily="18" charset="0"/>
              </a:rPr>
              <a:t>Public involvement is now a legal requirement for EIA in Nigeria, and banks are encouraged to do so before loans are granted.</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07000"/>
              </a:lnSpc>
              <a:spcBef>
                <a:spcPts val="0"/>
              </a:spcBef>
              <a:spcAft>
                <a:spcPts val="800"/>
              </a:spcAft>
            </a:pPr>
            <a:r>
              <a:rPr lang="en-US" sz="1800" dirty="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en-US" dirty="0"/>
          </a:p>
        </p:txBody>
      </p:sp>
    </p:spTree>
    <p:extLst>
      <p:ext uri="{BB962C8B-B14F-4D97-AF65-F5344CB8AC3E}">
        <p14:creationId xmlns:p14="http://schemas.microsoft.com/office/powerpoint/2010/main" val="412933169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F745E1C-DAE9-4364-A823-A6ED0EE00741}"/>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BFCE7D45-BEC1-46E4-BDD3-2627044E6B7C}"/>
              </a:ext>
            </a:extLst>
          </p:cNvPr>
          <p:cNvSpPr>
            <a:spLocks noGrp="1"/>
          </p:cNvSpPr>
          <p:nvPr>
            <p:ph idx="1"/>
          </p:nvPr>
        </p:nvSpPr>
        <p:spPr/>
        <p:txBody>
          <a:bodyPr/>
          <a:lstStyle/>
          <a:p>
            <a:pPr marL="0" indent="0" algn="just">
              <a:buNone/>
            </a:pPr>
            <a:r>
              <a:rPr lang="en-US" sz="1800" b="1" dirty="0">
                <a:effectLst/>
                <a:latin typeface="Times New Roman" panose="02020603050405020304" pitchFamily="18" charset="0"/>
                <a:ea typeface="Times New Roman" panose="02020603050405020304" pitchFamily="18" charset="0"/>
                <a:cs typeface="Times New Roman" panose="02020603050405020304" pitchFamily="18" charset="0"/>
              </a:rPr>
              <a:t> Provisional Approval: </a:t>
            </a:r>
            <a:r>
              <a:rPr lang="en-US" sz="1800" dirty="0">
                <a:effectLst/>
                <a:latin typeface="Times New Roman" panose="02020603050405020304" pitchFamily="18" charset="0"/>
                <a:ea typeface="Times New Roman" panose="02020603050405020304" pitchFamily="18" charset="0"/>
                <a:cs typeface="Times New Roman" panose="02020603050405020304" pitchFamily="18" charset="0"/>
              </a:rPr>
              <a:t>The review committee assesses the report and decides if the project could proceed, or that it could go on with a few corrections, or totally repeated.</a:t>
            </a:r>
          </a:p>
          <a:p>
            <a:pPr marL="0" indent="0" algn="just">
              <a:buNone/>
            </a:pPr>
            <a:endParaRPr lang="en-US" sz="1800" dirty="0">
              <a:latin typeface="Times New Roman" panose="02020603050405020304" pitchFamily="18" charset="0"/>
              <a:ea typeface="Times New Roman" panose="02020603050405020304" pitchFamily="18" charset="0"/>
              <a:cs typeface="Times New Roman" panose="02020603050405020304" pitchFamily="18" charset="0"/>
            </a:endParaRPr>
          </a:p>
          <a:p>
            <a:pPr marL="0" indent="0" algn="just">
              <a:buNone/>
            </a:pPr>
            <a:endParaRPr lang="en-US" sz="18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0" indent="0" algn="just">
              <a:buNone/>
            </a:pPr>
            <a:r>
              <a:rPr lang="en-US" sz="1800" dirty="0">
                <a:effectLst/>
                <a:latin typeface="Times New Roman" panose="02020603050405020304" pitchFamily="18" charset="0"/>
                <a:ea typeface="Times New Roman" panose="02020603050405020304" pitchFamily="18" charset="0"/>
                <a:cs typeface="Times New Roman" panose="02020603050405020304" pitchFamily="18" charset="0"/>
              </a:rPr>
              <a:t> If it meets the requirement to proceed, the Federal Ministry of Environment furnishes the proponent with the reviewed report and provisional approval. The approval or disapproval of the EIA of the product by the Ministry is based on the recommendations of the independent panel of experts.</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en-US" dirty="0"/>
          </a:p>
        </p:txBody>
      </p:sp>
    </p:spTree>
    <p:extLst>
      <p:ext uri="{BB962C8B-B14F-4D97-AF65-F5344CB8AC3E}">
        <p14:creationId xmlns:p14="http://schemas.microsoft.com/office/powerpoint/2010/main" val="348033486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82524E-18DA-4EE0-B82D-51F4964B043F}"/>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E52A77C4-9EF6-4392-A0ED-BB4EA775C707}"/>
              </a:ext>
            </a:extLst>
          </p:cNvPr>
          <p:cNvSpPr>
            <a:spLocks noGrp="1"/>
          </p:cNvSpPr>
          <p:nvPr>
            <p:ph idx="1"/>
          </p:nvPr>
        </p:nvSpPr>
        <p:spPr/>
        <p:txBody>
          <a:bodyPr/>
          <a:lstStyle/>
          <a:p>
            <a:pPr marL="0" indent="0" algn="just">
              <a:lnSpc>
                <a:spcPct val="107000"/>
              </a:lnSpc>
              <a:spcBef>
                <a:spcPts val="0"/>
              </a:spcBef>
              <a:spcAft>
                <a:spcPts val="800"/>
              </a:spcAft>
              <a:buNone/>
            </a:pPr>
            <a:r>
              <a:rPr lang="en-US" sz="1800" b="1" dirty="0">
                <a:effectLst/>
                <a:latin typeface="Times New Roman" panose="02020603050405020304" pitchFamily="18" charset="0"/>
                <a:ea typeface="Times New Roman" panose="02020603050405020304" pitchFamily="18" charset="0"/>
                <a:cs typeface="Times New Roman" panose="02020603050405020304" pitchFamily="18" charset="0"/>
              </a:rPr>
              <a:t> Impact Mitigation Monitoring (IMM):</a:t>
            </a:r>
            <a:r>
              <a:rPr lang="en-US" sz="1800" dirty="0">
                <a:effectLst/>
                <a:latin typeface="Times New Roman" panose="02020603050405020304" pitchFamily="18" charset="0"/>
                <a:ea typeface="Times New Roman" panose="02020603050405020304" pitchFamily="18" charset="0"/>
                <a:cs typeface="Times New Roman" panose="02020603050405020304" pitchFamily="18" charset="0"/>
              </a:rPr>
              <a:t>  IMM is carried out on the project by the Ministry in collaboration with State Ministries of Environment and Local Governments to ensure the implementation of:</a:t>
            </a:r>
          </a:p>
          <a:p>
            <a:pPr algn="just">
              <a:lnSpc>
                <a:spcPct val="107000"/>
              </a:lnSpc>
              <a:spcBef>
                <a:spcPts val="0"/>
              </a:spcBef>
              <a:spcAft>
                <a:spcPts val="800"/>
              </a:spcAft>
            </a:pPr>
            <a:r>
              <a:rPr lang="en-US" sz="2000" dirty="0">
                <a:effectLst/>
                <a:ea typeface="Times New Roman" panose="02020603050405020304" pitchFamily="18" charset="0"/>
                <a:cs typeface="Times New Roman" panose="02020603050405020304" pitchFamily="18" charset="0"/>
              </a:rPr>
              <a:t>Conditions of approval</a:t>
            </a:r>
            <a:endParaRPr lang="en-US" sz="2000" dirty="0">
              <a:ea typeface="Times New Roman" panose="02020603050405020304" pitchFamily="18" charset="0"/>
              <a:cs typeface="Times New Roman" panose="02020603050405020304" pitchFamily="18" charset="0"/>
            </a:endParaRPr>
          </a:p>
          <a:p>
            <a:pPr algn="just">
              <a:lnSpc>
                <a:spcPct val="107000"/>
              </a:lnSpc>
              <a:spcBef>
                <a:spcPts val="0"/>
              </a:spcBef>
              <a:spcAft>
                <a:spcPts val="800"/>
              </a:spcAft>
            </a:pPr>
            <a:r>
              <a:rPr lang="en-US" sz="2000" dirty="0">
                <a:effectLst/>
                <a:ea typeface="Times New Roman" panose="02020603050405020304" pitchFamily="18" charset="0"/>
                <a:cs typeface="Times New Roman" panose="02020603050405020304" pitchFamily="18" charset="0"/>
              </a:rPr>
              <a:t>Implementation of mitigation measure</a:t>
            </a:r>
            <a:endParaRPr lang="en-US" sz="2000" dirty="0">
              <a:ea typeface="Times New Roman" panose="02020603050405020304" pitchFamily="18" charset="0"/>
              <a:cs typeface="Times New Roman" panose="02020603050405020304" pitchFamily="18" charset="0"/>
            </a:endParaRPr>
          </a:p>
          <a:p>
            <a:pPr algn="just">
              <a:lnSpc>
                <a:spcPct val="107000"/>
              </a:lnSpc>
              <a:spcBef>
                <a:spcPts val="0"/>
              </a:spcBef>
              <a:spcAft>
                <a:spcPts val="800"/>
              </a:spcAft>
            </a:pPr>
            <a:r>
              <a:rPr lang="en-US" sz="2000" dirty="0">
                <a:effectLst/>
                <a:ea typeface="Times New Roman" panose="02020603050405020304" pitchFamily="18" charset="0"/>
                <a:cs typeface="Times New Roman" panose="02020603050405020304" pitchFamily="18" charset="0"/>
              </a:rPr>
              <a:t>Environmental Management Plan (EMP)</a:t>
            </a:r>
            <a:endParaRPr lang="en-US" sz="2000" dirty="0">
              <a:effectLst/>
              <a:ea typeface="Calibri" panose="020F0502020204030204" pitchFamily="34" charset="0"/>
              <a:cs typeface="Times New Roman" panose="02020603050405020304" pitchFamily="18" charset="0"/>
            </a:endParaRPr>
          </a:p>
          <a:p>
            <a:pPr marL="0" indent="0" algn="just">
              <a:lnSpc>
                <a:spcPct val="107000"/>
              </a:lnSpc>
              <a:spcBef>
                <a:spcPts val="0"/>
              </a:spcBef>
              <a:spcAft>
                <a:spcPts val="800"/>
              </a:spcAft>
              <a:buNone/>
            </a:pP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0" marR="0" algn="just">
              <a:lnSpc>
                <a:spcPct val="107000"/>
              </a:lnSpc>
              <a:spcBef>
                <a:spcPts val="0"/>
              </a:spcBef>
              <a:spcAft>
                <a:spcPts val="800"/>
              </a:spcAft>
            </a:pPr>
            <a:endParaRPr lang="en-US" dirty="0"/>
          </a:p>
        </p:txBody>
      </p:sp>
    </p:spTree>
    <p:extLst>
      <p:ext uri="{BB962C8B-B14F-4D97-AF65-F5344CB8AC3E}">
        <p14:creationId xmlns:p14="http://schemas.microsoft.com/office/powerpoint/2010/main" val="33010641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29B5AA-96A2-4900-A5D3-2FF05BCAE531}"/>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5BDBFF69-E2F0-4776-A021-CF624D4F38E1}"/>
              </a:ext>
            </a:extLst>
          </p:cNvPr>
          <p:cNvSpPr>
            <a:spLocks noGrp="1"/>
          </p:cNvSpPr>
          <p:nvPr>
            <p:ph idx="1"/>
          </p:nvPr>
        </p:nvSpPr>
        <p:spPr/>
        <p:txBody>
          <a:bodyPr/>
          <a:lstStyle/>
          <a:p>
            <a:pPr algn="just"/>
            <a:r>
              <a:rPr lang="en-US" sz="1800" b="1" dirty="0">
                <a:effectLst/>
                <a:latin typeface="Times New Roman" panose="02020603050405020304" pitchFamily="18" charset="0"/>
                <a:ea typeface="Times New Roman" panose="02020603050405020304" pitchFamily="18" charset="0"/>
                <a:cs typeface="Times New Roman" panose="02020603050405020304" pitchFamily="18" charset="0"/>
              </a:rPr>
              <a:t>Final Approval of EIA report: </a:t>
            </a:r>
            <a:r>
              <a:rPr lang="en-US" sz="1800" dirty="0">
                <a:effectLst/>
                <a:latin typeface="Times New Roman" panose="02020603050405020304" pitchFamily="18" charset="0"/>
                <a:ea typeface="Times New Roman" panose="02020603050405020304" pitchFamily="18" charset="0"/>
                <a:cs typeface="Times New Roman" panose="02020603050405020304" pitchFamily="18" charset="0"/>
              </a:rPr>
              <a:t>The final report is submitted by the proponent to the ministry. The EA department ensures that all corrections have been implemented and the report represents the position of the review committee. Approval is granted and EIA certificate and Environmental Impact Statement (EIS) is issued.</a:t>
            </a:r>
          </a:p>
          <a:p>
            <a:pPr algn="just"/>
            <a:endParaRPr lang="en-US" sz="1800" dirty="0">
              <a:latin typeface="Times New Roman" panose="02020603050405020304" pitchFamily="18" charset="0"/>
              <a:ea typeface="Calibri" panose="020F0502020204030204" pitchFamily="34" charset="0"/>
              <a:cs typeface="Times New Roman" panose="02020603050405020304" pitchFamily="18" charset="0"/>
            </a:endParaRPr>
          </a:p>
          <a:p>
            <a:pPr marL="0" indent="0" algn="just">
              <a:buNone/>
            </a:pPr>
            <a:r>
              <a:rPr lang="en-US" sz="1800" b="1" dirty="0">
                <a:effectLst/>
                <a:latin typeface="Times New Roman" panose="02020603050405020304" pitchFamily="18" charset="0"/>
                <a:ea typeface="Times New Roman" panose="02020603050405020304" pitchFamily="18" charset="0"/>
                <a:cs typeface="Times New Roman" panose="02020603050405020304" pitchFamily="18" charset="0"/>
              </a:rPr>
              <a:t> Post Decision Monitoring and Auditing: </a:t>
            </a:r>
            <a:r>
              <a:rPr lang="en-US" sz="1800" dirty="0">
                <a:effectLst/>
                <a:latin typeface="Times New Roman" panose="02020603050405020304" pitchFamily="18" charset="0"/>
                <a:ea typeface="Times New Roman" panose="02020603050405020304" pitchFamily="18" charset="0"/>
                <a:cs typeface="Times New Roman" panose="02020603050405020304" pitchFamily="18" charset="0"/>
              </a:rPr>
              <a:t>This is one of the best means of converting EIA from static to an interactive process, characterized by feedback and adjustment.  The regulating body does this.  This is done together with the proponents periodically during the construction and post-construction stage of the project.</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algn="just"/>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buNone/>
            </a:pPr>
            <a:endParaRPr lang="en-US" dirty="0"/>
          </a:p>
        </p:txBody>
      </p:sp>
    </p:spTree>
    <p:extLst>
      <p:ext uri="{BB962C8B-B14F-4D97-AF65-F5344CB8AC3E}">
        <p14:creationId xmlns:p14="http://schemas.microsoft.com/office/powerpoint/2010/main" val="50039100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7F7CED-607C-454E-AA7F-CC38E489DA22}"/>
              </a:ext>
            </a:extLst>
          </p:cNvPr>
          <p:cNvSpPr>
            <a:spLocks noGrp="1"/>
          </p:cNvSpPr>
          <p:nvPr>
            <p:ph type="title"/>
          </p:nvPr>
        </p:nvSpPr>
        <p:spPr/>
        <p:txBody>
          <a:bodyPr/>
          <a:lstStyle/>
          <a:p>
            <a:endParaRPr lang="en-US"/>
          </a:p>
        </p:txBody>
      </p:sp>
      <p:pic>
        <p:nvPicPr>
          <p:cNvPr id="4" name="Content Placeholder 3">
            <a:extLst>
              <a:ext uri="{FF2B5EF4-FFF2-40B4-BE49-F238E27FC236}">
                <a16:creationId xmlns:a16="http://schemas.microsoft.com/office/drawing/2014/main" id="{9E6222DB-CF12-4040-8056-31AB909DB112}"/>
              </a:ext>
            </a:extLst>
          </p:cNvPr>
          <p:cNvPicPr>
            <a:picLocks noGrp="1"/>
          </p:cNvPicPr>
          <p:nvPr>
            <p:ph idx="1"/>
          </p:nvPr>
        </p:nvPicPr>
        <p:blipFill>
          <a:blip r:embed="rId2">
            <a:extLst>
              <a:ext uri="{28A0092B-C50C-407E-A947-70E740481C1C}">
                <a14:useLocalDpi xmlns:a14="http://schemas.microsoft.com/office/drawing/2010/main" val="0"/>
              </a:ext>
            </a:extLst>
          </a:blip>
          <a:stretch>
            <a:fillRect/>
          </a:stretch>
        </p:blipFill>
        <p:spPr bwMode="auto">
          <a:xfrm>
            <a:off x="4005660" y="2160588"/>
            <a:ext cx="1940718" cy="3881437"/>
          </a:xfrm>
          <a:prstGeom prst="rect">
            <a:avLst/>
          </a:prstGeom>
          <a:noFill/>
          <a:ln>
            <a:noFill/>
          </a:ln>
        </p:spPr>
      </p:pic>
    </p:spTree>
    <p:extLst>
      <p:ext uri="{BB962C8B-B14F-4D97-AF65-F5344CB8AC3E}">
        <p14:creationId xmlns:p14="http://schemas.microsoft.com/office/powerpoint/2010/main" val="233717744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sz="1800" b="1" dirty="0">
                <a:latin typeface="Times New Roman" panose="02020603050405020304" pitchFamily="18" charset="0"/>
                <a:cs typeface="Times New Roman" panose="02020603050405020304" pitchFamily="18" charset="0"/>
              </a:rPr>
              <a:t>The World Bank Environmental and Social Framework</a:t>
            </a:r>
          </a:p>
        </p:txBody>
      </p:sp>
      <p:sp>
        <p:nvSpPr>
          <p:cNvPr id="3" name="Subtitle 2"/>
          <p:cNvSpPr>
            <a:spLocks noGrp="1"/>
          </p:cNvSpPr>
          <p:nvPr>
            <p:ph type="subTitle" idx="1"/>
          </p:nvPr>
        </p:nvSpPr>
        <p:spPr>
          <a:xfrm>
            <a:off x="1670756" y="3602037"/>
            <a:ext cx="8997244" cy="2832629"/>
          </a:xfrm>
        </p:spPr>
        <p:txBody>
          <a:bodyPr>
            <a:normAutofit/>
          </a:bodyPr>
          <a:lstStyle/>
          <a:p>
            <a:r>
              <a:rPr lang="en-US" sz="1900" b="1" dirty="0">
                <a:latin typeface="Times New Roman" panose="02020603050405020304" pitchFamily="18" charset="0"/>
                <a:cs typeface="Times New Roman" panose="02020603050405020304" pitchFamily="18" charset="0"/>
              </a:rPr>
              <a:t>Introduction</a:t>
            </a:r>
          </a:p>
          <a:p>
            <a:pPr algn="just"/>
            <a:r>
              <a:rPr lang="en-GB" sz="2000" dirty="0"/>
              <a:t>On August 4, 2016, the World Bank’s Board of Executive Directors approved the Environmental and Social Framework (ESF) to help protect people and the environment in the investment projects it finances.</a:t>
            </a:r>
          </a:p>
          <a:p>
            <a:pPr algn="just"/>
            <a:endParaRPr lang="en-GB" sz="2000" dirty="0"/>
          </a:p>
          <a:p>
            <a:pPr algn="just"/>
            <a:r>
              <a:rPr lang="en-GB" sz="2000" dirty="0"/>
              <a:t>The ESF </a:t>
            </a:r>
            <a:r>
              <a:rPr lang="en-US" sz="2000" dirty="0"/>
              <a:t>was launched on October 1, 2018.</a:t>
            </a:r>
          </a:p>
          <a:p>
            <a:endParaRPr lang="en-US" sz="1900"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66036382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592A57-59E5-4A47-9883-77CE954A9174}"/>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008E6099-2DC2-4BDB-ABB8-F20113885AC8}"/>
              </a:ext>
            </a:extLst>
          </p:cNvPr>
          <p:cNvSpPr>
            <a:spLocks noGrp="1"/>
          </p:cNvSpPr>
          <p:nvPr>
            <p:ph idx="1"/>
          </p:nvPr>
        </p:nvSpPr>
        <p:spPr/>
        <p:txBody>
          <a:bodyPr/>
          <a:lstStyle/>
          <a:p>
            <a:r>
              <a:rPr lang="en-US" sz="2800" b="1" dirty="0"/>
              <a:t>The ESF consists of </a:t>
            </a:r>
            <a:r>
              <a:rPr lang="en-US" sz="2800" dirty="0"/>
              <a:t>the 10 </a:t>
            </a:r>
            <a:r>
              <a:rPr lang="en-US" sz="2800" dirty="0">
                <a:hlinkClick r:id="rId2"/>
              </a:rPr>
              <a:t>Environmental and Social Standards</a:t>
            </a:r>
            <a:r>
              <a:rPr lang="en-US" sz="2800" dirty="0"/>
              <a:t> (ESS), which set out the mandatory requirements that apply to Borrowers </a:t>
            </a:r>
            <a:r>
              <a:rPr lang="en-GB" sz="2800" dirty="0"/>
              <a:t>to address environmental and social risks and impacts in investment projects.</a:t>
            </a:r>
            <a:br>
              <a:rPr lang="en-US" sz="2800" dirty="0"/>
            </a:br>
            <a:endParaRPr lang="en-US" sz="2800" b="1" dirty="0"/>
          </a:p>
          <a:p>
            <a:endParaRPr lang="en-US" dirty="0"/>
          </a:p>
        </p:txBody>
      </p:sp>
    </p:spTree>
    <p:extLst>
      <p:ext uri="{BB962C8B-B14F-4D97-AF65-F5344CB8AC3E}">
        <p14:creationId xmlns:p14="http://schemas.microsoft.com/office/powerpoint/2010/main" val="63388297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1800" dirty="0">
                <a:latin typeface="Times New Roman" panose="02020603050405020304" pitchFamily="18" charset="0"/>
                <a:cs typeface="Times New Roman" panose="02020603050405020304" pitchFamily="18" charset="0"/>
              </a:rPr>
              <a:t>ESS1:Assessment and Management of Environmental and Social Risks and Impacts</a:t>
            </a:r>
          </a:p>
        </p:txBody>
      </p:sp>
      <p:sp>
        <p:nvSpPr>
          <p:cNvPr id="3" name="Content Placeholder 2"/>
          <p:cNvSpPr>
            <a:spLocks noGrp="1"/>
          </p:cNvSpPr>
          <p:nvPr>
            <p:ph idx="1"/>
          </p:nvPr>
        </p:nvSpPr>
        <p:spPr/>
        <p:txBody>
          <a:bodyPr>
            <a:normAutofit fontScale="92500" lnSpcReduction="20000"/>
          </a:bodyPr>
          <a:lstStyle/>
          <a:p>
            <a:pPr marL="0" indent="0">
              <a:buNone/>
            </a:pPr>
            <a:r>
              <a:rPr lang="en-US" sz="1600" dirty="0">
                <a:latin typeface="Times New Roman" panose="02020603050405020304" pitchFamily="18" charset="0"/>
                <a:cs typeface="Times New Roman" panose="02020603050405020304" pitchFamily="18" charset="0"/>
              </a:rPr>
              <a:t>      </a:t>
            </a:r>
            <a:r>
              <a:rPr lang="en-US" sz="1600" b="1" dirty="0">
                <a:latin typeface="Times New Roman" panose="02020603050405020304" pitchFamily="18" charset="0"/>
                <a:cs typeface="Times New Roman" panose="02020603050405020304" pitchFamily="18" charset="0"/>
              </a:rPr>
              <a:t>Objectives</a:t>
            </a:r>
            <a:r>
              <a:rPr lang="en-US" b="1" dirty="0"/>
              <a:t>:</a:t>
            </a:r>
          </a:p>
          <a:p>
            <a:pPr algn="just"/>
            <a:r>
              <a:rPr lang="en-US" sz="1600" dirty="0">
                <a:latin typeface="Times New Roman" panose="02020603050405020304" pitchFamily="18" charset="0"/>
                <a:cs typeface="Times New Roman" panose="02020603050405020304" pitchFamily="18" charset="0"/>
              </a:rPr>
              <a:t>Identify, assess, evaluate, and manage environment and social risks and impacts in a manner consistent with the ESF</a:t>
            </a:r>
          </a:p>
          <a:p>
            <a:pPr marL="0" indent="0" algn="just">
              <a:buNone/>
            </a:pPr>
            <a:endParaRPr lang="en-US" sz="1600" dirty="0">
              <a:latin typeface="Times New Roman" panose="02020603050405020304" pitchFamily="18" charset="0"/>
              <a:cs typeface="Times New Roman" panose="02020603050405020304" pitchFamily="18" charset="0"/>
            </a:endParaRPr>
          </a:p>
          <a:p>
            <a:pPr algn="just"/>
            <a:r>
              <a:rPr lang="en-US" sz="1600" dirty="0">
                <a:latin typeface="Times New Roman" panose="02020603050405020304" pitchFamily="18" charset="0"/>
                <a:cs typeface="Times New Roman" panose="02020603050405020304" pitchFamily="18" charset="0"/>
              </a:rPr>
              <a:t>Adopt a mitigation hierarchy</a:t>
            </a:r>
          </a:p>
          <a:p>
            <a:pPr algn="just"/>
            <a:endParaRPr lang="en-US" sz="1600" dirty="0">
              <a:latin typeface="Times New Roman" panose="02020603050405020304" pitchFamily="18" charset="0"/>
              <a:cs typeface="Times New Roman" panose="02020603050405020304" pitchFamily="18" charset="0"/>
            </a:endParaRPr>
          </a:p>
          <a:p>
            <a:pPr algn="just"/>
            <a:r>
              <a:rPr lang="en-US" sz="1600" dirty="0">
                <a:latin typeface="Times New Roman" panose="02020603050405020304" pitchFamily="18" charset="0"/>
                <a:cs typeface="Times New Roman" panose="02020603050405020304" pitchFamily="18" charset="0"/>
              </a:rPr>
              <a:t>Adopt differential measures so that adverse impacts do not fall disproportionately on the disadvantaged or vulnerable, and they are not disadvantaged in sharing development benefits and opportunities.</a:t>
            </a:r>
          </a:p>
          <a:p>
            <a:pPr algn="just"/>
            <a:endParaRPr lang="en-US" sz="1600" dirty="0">
              <a:latin typeface="Times New Roman" panose="02020603050405020304" pitchFamily="18" charset="0"/>
              <a:cs typeface="Times New Roman" panose="02020603050405020304" pitchFamily="18" charset="0"/>
            </a:endParaRPr>
          </a:p>
          <a:p>
            <a:pPr algn="just"/>
            <a:r>
              <a:rPr lang="en-US" sz="1600" dirty="0">
                <a:latin typeface="Times New Roman" panose="02020603050405020304" pitchFamily="18" charset="0"/>
                <a:cs typeface="Times New Roman" panose="02020603050405020304" pitchFamily="18" charset="0"/>
              </a:rPr>
              <a:t>Utilize national environmental and social institutions, systems, laws, regulations and procedures where appropriate</a:t>
            </a:r>
          </a:p>
          <a:p>
            <a:pPr algn="just"/>
            <a:endParaRPr lang="en-US" sz="1600" dirty="0">
              <a:latin typeface="Times New Roman" panose="02020603050405020304" pitchFamily="18" charset="0"/>
              <a:cs typeface="Times New Roman" panose="02020603050405020304" pitchFamily="18" charset="0"/>
            </a:endParaRPr>
          </a:p>
          <a:p>
            <a:pPr algn="just"/>
            <a:r>
              <a:rPr lang="en-US" sz="1600" dirty="0">
                <a:latin typeface="Times New Roman" panose="02020603050405020304" pitchFamily="18" charset="0"/>
                <a:cs typeface="Times New Roman" panose="02020603050405020304" pitchFamily="18" charset="0"/>
              </a:rPr>
              <a:t>Promote improved environmental and social performance, in ways which recognize and enhance Government capacity.</a:t>
            </a:r>
          </a:p>
        </p:txBody>
      </p:sp>
    </p:spTree>
    <p:extLst>
      <p:ext uri="{BB962C8B-B14F-4D97-AF65-F5344CB8AC3E}">
        <p14:creationId xmlns:p14="http://schemas.microsoft.com/office/powerpoint/2010/main" val="400496107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1800" dirty="0">
                <a:latin typeface="Times New Roman" panose="02020603050405020304" pitchFamily="18" charset="0"/>
                <a:cs typeface="Times New Roman" panose="02020603050405020304" pitchFamily="18" charset="0"/>
              </a:rPr>
              <a:t>ESS2:Labour and Working Conditions</a:t>
            </a:r>
            <a:br>
              <a:rPr lang="en-US" dirty="0"/>
            </a:br>
            <a:endParaRPr lang="en-US" dirty="0"/>
          </a:p>
        </p:txBody>
      </p:sp>
      <p:sp>
        <p:nvSpPr>
          <p:cNvPr id="3" name="Content Placeholder 2"/>
          <p:cNvSpPr>
            <a:spLocks noGrp="1"/>
          </p:cNvSpPr>
          <p:nvPr>
            <p:ph idx="1"/>
          </p:nvPr>
        </p:nvSpPr>
        <p:spPr/>
        <p:txBody>
          <a:bodyPr>
            <a:normAutofit lnSpcReduction="10000"/>
          </a:bodyPr>
          <a:lstStyle/>
          <a:p>
            <a:r>
              <a:rPr lang="en-US" dirty="0"/>
              <a:t>Objectives:</a:t>
            </a:r>
          </a:p>
          <a:p>
            <a:pPr algn="just"/>
            <a:r>
              <a:rPr lang="en-US" sz="1600" dirty="0">
                <a:latin typeface="Times New Roman" panose="02020603050405020304" pitchFamily="18" charset="0"/>
                <a:cs typeface="Times New Roman" panose="02020603050405020304" pitchFamily="18" charset="0"/>
              </a:rPr>
              <a:t>Promote safety and health at work</a:t>
            </a:r>
          </a:p>
          <a:p>
            <a:pPr algn="just"/>
            <a:endParaRPr lang="en-US" sz="1600" dirty="0">
              <a:latin typeface="Times New Roman" panose="02020603050405020304" pitchFamily="18" charset="0"/>
              <a:cs typeface="Times New Roman" panose="02020603050405020304" pitchFamily="18" charset="0"/>
            </a:endParaRPr>
          </a:p>
          <a:p>
            <a:pPr algn="just"/>
            <a:r>
              <a:rPr lang="en-US" sz="1600" dirty="0">
                <a:latin typeface="Times New Roman" panose="02020603050405020304" pitchFamily="18" charset="0"/>
                <a:cs typeface="Times New Roman" panose="02020603050405020304" pitchFamily="18" charset="0"/>
              </a:rPr>
              <a:t>Promote the fair treatment, non-discrimination, and equal opportunity of project workers.</a:t>
            </a:r>
          </a:p>
          <a:p>
            <a:pPr algn="just"/>
            <a:endParaRPr lang="en-US" sz="1600" dirty="0">
              <a:latin typeface="Times New Roman" panose="02020603050405020304" pitchFamily="18" charset="0"/>
              <a:cs typeface="Times New Roman" panose="02020603050405020304" pitchFamily="18" charset="0"/>
            </a:endParaRPr>
          </a:p>
          <a:p>
            <a:pPr algn="just"/>
            <a:r>
              <a:rPr lang="en-US" sz="1600" dirty="0">
                <a:latin typeface="Times New Roman" panose="02020603050405020304" pitchFamily="18" charset="0"/>
                <a:cs typeface="Times New Roman" panose="02020603050405020304" pitchFamily="18" charset="0"/>
              </a:rPr>
              <a:t>Protect project workers, with particular emphasis on vulnerable workers</a:t>
            </a:r>
          </a:p>
          <a:p>
            <a:pPr algn="just"/>
            <a:endParaRPr lang="en-US" sz="1600" dirty="0">
              <a:latin typeface="Times New Roman" panose="02020603050405020304" pitchFamily="18" charset="0"/>
              <a:cs typeface="Times New Roman" panose="02020603050405020304" pitchFamily="18" charset="0"/>
            </a:endParaRPr>
          </a:p>
          <a:p>
            <a:pPr algn="just"/>
            <a:r>
              <a:rPr lang="en-US" sz="1600" dirty="0">
                <a:latin typeface="Times New Roman" panose="02020603050405020304" pitchFamily="18" charset="0"/>
                <a:cs typeface="Times New Roman" panose="02020603050405020304" pitchFamily="18" charset="0"/>
              </a:rPr>
              <a:t>Prevent the use of all forms of forced labor and child labor</a:t>
            </a:r>
          </a:p>
          <a:p>
            <a:pPr algn="just"/>
            <a:endParaRPr lang="en-US" sz="1600" dirty="0">
              <a:latin typeface="Times New Roman" panose="02020603050405020304" pitchFamily="18" charset="0"/>
              <a:cs typeface="Times New Roman" panose="02020603050405020304" pitchFamily="18" charset="0"/>
            </a:endParaRPr>
          </a:p>
          <a:p>
            <a:pPr algn="just"/>
            <a:r>
              <a:rPr lang="en-US" sz="1600" dirty="0">
                <a:latin typeface="Times New Roman" panose="02020603050405020304" pitchFamily="18" charset="0"/>
                <a:cs typeface="Times New Roman" panose="02020603050405020304" pitchFamily="18" charset="0"/>
              </a:rPr>
              <a:t>Support the principles of freedom of association and collective bargaining of project workers in a manner consistent with national law</a:t>
            </a:r>
          </a:p>
          <a:p>
            <a:endParaRPr lang="en-US" dirty="0"/>
          </a:p>
        </p:txBody>
      </p:sp>
    </p:spTree>
    <p:extLst>
      <p:ext uri="{BB962C8B-B14F-4D97-AF65-F5344CB8AC3E}">
        <p14:creationId xmlns:p14="http://schemas.microsoft.com/office/powerpoint/2010/main" val="106803218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1800" dirty="0">
                <a:latin typeface="Times New Roman" panose="02020603050405020304" pitchFamily="18" charset="0"/>
                <a:cs typeface="Times New Roman" panose="02020603050405020304" pitchFamily="18" charset="0"/>
              </a:rPr>
              <a:t>ESS3:Resource Use Efficiency and Pollution Prevention and Management</a:t>
            </a:r>
            <a:br>
              <a:rPr lang="en-US" sz="1800" dirty="0">
                <a:latin typeface="Times New Roman" panose="02020603050405020304" pitchFamily="18" charset="0"/>
                <a:cs typeface="Times New Roman" panose="02020603050405020304" pitchFamily="18" charset="0"/>
              </a:rPr>
            </a:br>
            <a:endParaRPr lang="en-US" sz="1800"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normAutofit fontScale="92500" lnSpcReduction="10000"/>
          </a:bodyPr>
          <a:lstStyle/>
          <a:p>
            <a:r>
              <a:rPr lang="en-US" sz="1600" b="1" dirty="0">
                <a:latin typeface="Times New Roman" panose="02020603050405020304" pitchFamily="18" charset="0"/>
                <a:cs typeface="Times New Roman" panose="02020603050405020304" pitchFamily="18" charset="0"/>
              </a:rPr>
              <a:t>Objectives</a:t>
            </a:r>
          </a:p>
          <a:p>
            <a:pPr algn="just"/>
            <a:r>
              <a:rPr lang="en-US" sz="1600" dirty="0">
                <a:latin typeface="Times New Roman" panose="02020603050405020304" pitchFamily="18" charset="0"/>
                <a:cs typeface="Times New Roman" panose="02020603050405020304" pitchFamily="18" charset="0"/>
              </a:rPr>
              <a:t>Promote the sustainable use of resources, including energy, water, and raw materials</a:t>
            </a:r>
          </a:p>
          <a:p>
            <a:pPr algn="just"/>
            <a:endParaRPr lang="en-US" sz="1600" dirty="0">
              <a:latin typeface="Times New Roman" panose="02020603050405020304" pitchFamily="18" charset="0"/>
              <a:cs typeface="Times New Roman" panose="02020603050405020304" pitchFamily="18" charset="0"/>
            </a:endParaRPr>
          </a:p>
          <a:p>
            <a:pPr marL="0" indent="0" algn="just">
              <a:buNone/>
            </a:pPr>
            <a:endParaRPr lang="en-US" sz="1600" dirty="0">
              <a:latin typeface="Times New Roman" panose="02020603050405020304" pitchFamily="18" charset="0"/>
              <a:cs typeface="Times New Roman" panose="02020603050405020304" pitchFamily="18" charset="0"/>
            </a:endParaRPr>
          </a:p>
          <a:p>
            <a:pPr algn="just"/>
            <a:r>
              <a:rPr lang="en-US" sz="1600" dirty="0">
                <a:latin typeface="Times New Roman" panose="02020603050405020304" pitchFamily="18" charset="0"/>
                <a:cs typeface="Times New Roman" panose="02020603050405020304" pitchFamily="18" charset="0"/>
              </a:rPr>
              <a:t>Avoid or minimize adverse impacts on human health and the environment caused by pollution from project activities</a:t>
            </a:r>
          </a:p>
          <a:p>
            <a:pPr algn="just"/>
            <a:endParaRPr lang="en-US" sz="1600" dirty="0">
              <a:latin typeface="Times New Roman" panose="02020603050405020304" pitchFamily="18" charset="0"/>
              <a:cs typeface="Times New Roman" panose="02020603050405020304" pitchFamily="18" charset="0"/>
            </a:endParaRPr>
          </a:p>
          <a:p>
            <a:pPr algn="just"/>
            <a:endParaRPr lang="en-US" sz="1600" dirty="0">
              <a:latin typeface="Times New Roman" panose="02020603050405020304" pitchFamily="18" charset="0"/>
              <a:cs typeface="Times New Roman" panose="02020603050405020304" pitchFamily="18" charset="0"/>
            </a:endParaRPr>
          </a:p>
          <a:p>
            <a:pPr algn="just"/>
            <a:r>
              <a:rPr lang="en-US" sz="1600" dirty="0">
                <a:latin typeface="Times New Roman" panose="02020603050405020304" pitchFamily="18" charset="0"/>
                <a:cs typeface="Times New Roman" panose="02020603050405020304" pitchFamily="18" charset="0"/>
              </a:rPr>
              <a:t>Avoid or minimize generations of hazardous and non-hazardous waste</a:t>
            </a:r>
          </a:p>
          <a:p>
            <a:pPr algn="just"/>
            <a:endParaRPr lang="en-US" sz="1600" dirty="0">
              <a:latin typeface="Times New Roman" panose="02020603050405020304" pitchFamily="18" charset="0"/>
              <a:cs typeface="Times New Roman" panose="02020603050405020304" pitchFamily="18" charset="0"/>
            </a:endParaRPr>
          </a:p>
          <a:p>
            <a:pPr algn="just"/>
            <a:endParaRPr lang="en-US" sz="1600" dirty="0">
              <a:latin typeface="Times New Roman" panose="02020603050405020304" pitchFamily="18" charset="0"/>
              <a:cs typeface="Times New Roman" panose="02020603050405020304" pitchFamily="18" charset="0"/>
            </a:endParaRPr>
          </a:p>
          <a:p>
            <a:pPr algn="just"/>
            <a:r>
              <a:rPr lang="en-US" sz="1600" dirty="0">
                <a:latin typeface="Times New Roman" panose="02020603050405020304" pitchFamily="18" charset="0"/>
                <a:cs typeface="Times New Roman" panose="02020603050405020304" pitchFamily="18" charset="0"/>
              </a:rPr>
              <a:t>Minimize and manage the risks and impacts associated with pesticide use</a:t>
            </a:r>
          </a:p>
        </p:txBody>
      </p:sp>
    </p:spTree>
    <p:extLst>
      <p:ext uri="{BB962C8B-B14F-4D97-AF65-F5344CB8AC3E}">
        <p14:creationId xmlns:p14="http://schemas.microsoft.com/office/powerpoint/2010/main" val="82082844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0B5A0C-233A-4D6E-A58F-7CA12086A316}"/>
              </a:ext>
            </a:extLst>
          </p:cNvPr>
          <p:cNvSpPr>
            <a:spLocks noGrp="1"/>
          </p:cNvSpPr>
          <p:nvPr>
            <p:ph type="title"/>
          </p:nvPr>
        </p:nvSpPr>
        <p:spPr/>
        <p:txBody>
          <a:bodyPr/>
          <a:lstStyle/>
          <a:p>
            <a:r>
              <a:rPr lang="en-US" dirty="0"/>
              <a:t>Delivery mode</a:t>
            </a:r>
          </a:p>
        </p:txBody>
      </p:sp>
      <p:sp>
        <p:nvSpPr>
          <p:cNvPr id="3" name="Content Placeholder 2">
            <a:extLst>
              <a:ext uri="{FF2B5EF4-FFF2-40B4-BE49-F238E27FC236}">
                <a16:creationId xmlns:a16="http://schemas.microsoft.com/office/drawing/2014/main" id="{8FAB23EA-05A3-47B2-B600-9A95282A2EB5}"/>
              </a:ext>
            </a:extLst>
          </p:cNvPr>
          <p:cNvSpPr>
            <a:spLocks noGrp="1"/>
          </p:cNvSpPr>
          <p:nvPr>
            <p:ph idx="1"/>
          </p:nvPr>
        </p:nvSpPr>
        <p:spPr/>
        <p:txBody>
          <a:bodyPr/>
          <a:lstStyle/>
          <a:p>
            <a:r>
              <a:rPr lang="en-US" dirty="0"/>
              <a:t>Classroom interactions</a:t>
            </a:r>
          </a:p>
          <a:p>
            <a:r>
              <a:rPr lang="en-US" dirty="0"/>
              <a:t>Overnight assignments</a:t>
            </a:r>
          </a:p>
          <a:p>
            <a:r>
              <a:rPr lang="en-US" dirty="0"/>
              <a:t>Discussion of case studies</a:t>
            </a:r>
          </a:p>
        </p:txBody>
      </p:sp>
    </p:spTree>
    <p:extLst>
      <p:ext uri="{BB962C8B-B14F-4D97-AF65-F5344CB8AC3E}">
        <p14:creationId xmlns:p14="http://schemas.microsoft.com/office/powerpoint/2010/main" val="54853175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1800" dirty="0">
                <a:latin typeface="Times New Roman" panose="02020603050405020304" pitchFamily="18" charset="0"/>
                <a:cs typeface="Times New Roman" panose="02020603050405020304" pitchFamily="18" charset="0"/>
              </a:rPr>
              <a:t>ESS4:Community Health and Safety</a:t>
            </a:r>
            <a:br>
              <a:rPr lang="en-US" sz="1800" dirty="0">
                <a:latin typeface="Times New Roman" panose="02020603050405020304" pitchFamily="18" charset="0"/>
                <a:cs typeface="Times New Roman" panose="02020603050405020304" pitchFamily="18" charset="0"/>
              </a:rPr>
            </a:br>
            <a:endParaRPr lang="en-US" sz="1800"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normAutofit fontScale="92500" lnSpcReduction="20000"/>
          </a:bodyPr>
          <a:lstStyle/>
          <a:p>
            <a:r>
              <a:rPr lang="en-US" sz="1600" b="1" dirty="0">
                <a:latin typeface="Times New Roman" panose="02020603050405020304" pitchFamily="18" charset="0"/>
                <a:cs typeface="Times New Roman" panose="02020603050405020304" pitchFamily="18" charset="0"/>
              </a:rPr>
              <a:t>Objectives:</a:t>
            </a:r>
          </a:p>
          <a:p>
            <a:pPr algn="just"/>
            <a:r>
              <a:rPr lang="en-US" sz="1600" dirty="0">
                <a:latin typeface="Times New Roman" panose="02020603050405020304" pitchFamily="18" charset="0"/>
                <a:cs typeface="Times New Roman" panose="02020603050405020304" pitchFamily="18" charset="0"/>
              </a:rPr>
              <a:t>Anticipate or avoid adverse impacts on the health and safety of project-affected communities during project life-cycle from routine and non-routine circumstances</a:t>
            </a:r>
          </a:p>
          <a:p>
            <a:pPr algn="just"/>
            <a:endParaRPr lang="en-US" sz="1600" dirty="0">
              <a:latin typeface="Times New Roman" panose="02020603050405020304" pitchFamily="18" charset="0"/>
              <a:cs typeface="Times New Roman" panose="02020603050405020304" pitchFamily="18" charset="0"/>
            </a:endParaRPr>
          </a:p>
          <a:p>
            <a:pPr algn="just"/>
            <a:r>
              <a:rPr lang="en-US" sz="1600" dirty="0">
                <a:latin typeface="Times New Roman" panose="02020603050405020304" pitchFamily="18" charset="0"/>
                <a:cs typeface="Times New Roman" panose="02020603050405020304" pitchFamily="18" charset="0"/>
              </a:rPr>
              <a:t>Promote quality, safety, and climate change considerations in infrastructure design and construction, including dams</a:t>
            </a:r>
          </a:p>
          <a:p>
            <a:pPr algn="just"/>
            <a:endParaRPr lang="en-US" sz="1600" dirty="0">
              <a:latin typeface="Times New Roman" panose="02020603050405020304" pitchFamily="18" charset="0"/>
              <a:cs typeface="Times New Roman" panose="02020603050405020304" pitchFamily="18" charset="0"/>
            </a:endParaRPr>
          </a:p>
          <a:p>
            <a:pPr algn="just"/>
            <a:r>
              <a:rPr lang="en-US" sz="1600" dirty="0">
                <a:latin typeface="Times New Roman" panose="02020603050405020304" pitchFamily="18" charset="0"/>
                <a:cs typeface="Times New Roman" panose="02020603050405020304" pitchFamily="18" charset="0"/>
              </a:rPr>
              <a:t>Avoid or minimize community exposure to project-related traffic and road safety risks, diseases and hazardous materials</a:t>
            </a:r>
          </a:p>
          <a:p>
            <a:pPr algn="just"/>
            <a:endParaRPr lang="en-US" sz="1600" dirty="0">
              <a:latin typeface="Times New Roman" panose="02020603050405020304" pitchFamily="18" charset="0"/>
              <a:cs typeface="Times New Roman" panose="02020603050405020304" pitchFamily="18" charset="0"/>
            </a:endParaRPr>
          </a:p>
          <a:p>
            <a:pPr algn="just"/>
            <a:r>
              <a:rPr lang="en-US" sz="1600" dirty="0">
                <a:latin typeface="Times New Roman" panose="02020603050405020304" pitchFamily="18" charset="0"/>
                <a:cs typeface="Times New Roman" panose="02020603050405020304" pitchFamily="18" charset="0"/>
              </a:rPr>
              <a:t>Have in place effective measures to address emergency events</a:t>
            </a:r>
          </a:p>
          <a:p>
            <a:pPr algn="just"/>
            <a:endParaRPr lang="en-US" sz="1600" dirty="0">
              <a:latin typeface="Times New Roman" panose="02020603050405020304" pitchFamily="18" charset="0"/>
              <a:cs typeface="Times New Roman" panose="02020603050405020304" pitchFamily="18" charset="0"/>
            </a:endParaRPr>
          </a:p>
          <a:p>
            <a:pPr algn="just"/>
            <a:r>
              <a:rPr lang="en-US" sz="1600" dirty="0">
                <a:latin typeface="Times New Roman" panose="02020603050405020304" pitchFamily="18" charset="0"/>
                <a:cs typeface="Times New Roman" panose="02020603050405020304" pitchFamily="18" charset="0"/>
              </a:rPr>
              <a:t>Ensure that safeguarding of  personnel and property is carried out in a manner that avoids or minimizes risks to the project-affected communities</a:t>
            </a:r>
          </a:p>
        </p:txBody>
      </p:sp>
    </p:spTree>
    <p:extLst>
      <p:ext uri="{BB962C8B-B14F-4D97-AF65-F5344CB8AC3E}">
        <p14:creationId xmlns:p14="http://schemas.microsoft.com/office/powerpoint/2010/main" val="362774289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1800" dirty="0">
                <a:latin typeface="Times New Roman" panose="02020603050405020304" pitchFamily="18" charset="0"/>
                <a:cs typeface="Times New Roman" panose="02020603050405020304" pitchFamily="18" charset="0"/>
              </a:rPr>
              <a:t>ESS5:Land Acquisition, Restrictions on Land use and Involuntary Resettlement</a:t>
            </a:r>
            <a:br>
              <a:rPr lang="en-US" sz="1800" dirty="0">
                <a:latin typeface="Times New Roman" panose="02020603050405020304" pitchFamily="18" charset="0"/>
                <a:cs typeface="Times New Roman" panose="02020603050405020304" pitchFamily="18" charset="0"/>
              </a:rPr>
            </a:br>
            <a:endParaRPr lang="en-US" sz="1800"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normAutofit lnSpcReduction="10000"/>
          </a:bodyPr>
          <a:lstStyle/>
          <a:p>
            <a:r>
              <a:rPr lang="en-US" sz="1600" b="1" dirty="0">
                <a:latin typeface="Times New Roman" panose="02020603050405020304" pitchFamily="18" charset="0"/>
                <a:cs typeface="Times New Roman" panose="02020603050405020304" pitchFamily="18" charset="0"/>
              </a:rPr>
              <a:t>Objectives:</a:t>
            </a:r>
          </a:p>
          <a:p>
            <a:pPr algn="just"/>
            <a:r>
              <a:rPr lang="en-US" sz="1600" dirty="0">
                <a:latin typeface="Times New Roman" panose="02020603050405020304" pitchFamily="18" charset="0"/>
                <a:cs typeface="Times New Roman" panose="02020603050405020304" pitchFamily="18" charset="0"/>
              </a:rPr>
              <a:t>Avoid or minimize involuntary resettlement by exploring project design alternatives</a:t>
            </a:r>
          </a:p>
          <a:p>
            <a:pPr algn="just"/>
            <a:r>
              <a:rPr lang="en-US" sz="1600" dirty="0">
                <a:latin typeface="Times New Roman" panose="02020603050405020304" pitchFamily="18" charset="0"/>
                <a:cs typeface="Times New Roman" panose="02020603050405020304" pitchFamily="18" charset="0"/>
              </a:rPr>
              <a:t>Avoid forced eviction</a:t>
            </a:r>
          </a:p>
          <a:p>
            <a:pPr algn="just"/>
            <a:r>
              <a:rPr lang="en-US" sz="1600" dirty="0">
                <a:latin typeface="Times New Roman" panose="02020603050405020304" pitchFamily="18" charset="0"/>
                <a:cs typeface="Times New Roman" panose="02020603050405020304" pitchFamily="18" charset="0"/>
              </a:rPr>
              <a:t>Mitigate unavoidable adverse impacts from land acquisition or restrictions on land use by providing timely compensation at replacement cost,</a:t>
            </a:r>
          </a:p>
          <a:p>
            <a:pPr algn="just"/>
            <a:r>
              <a:rPr lang="en-US" sz="1600" dirty="0">
                <a:latin typeface="Times New Roman" panose="02020603050405020304" pitchFamily="18" charset="0"/>
                <a:cs typeface="Times New Roman" panose="02020603050405020304" pitchFamily="18" charset="0"/>
              </a:rPr>
              <a:t>  Assisting displaced persons in their efforts to improve, or at least restore, livelihoods and living standards to pre-displacement levels or to levels prevailing prior to the beginning of project implementation, whichever is higher</a:t>
            </a:r>
          </a:p>
          <a:p>
            <a:pPr algn="just"/>
            <a:r>
              <a:rPr lang="en-US" sz="1600" dirty="0">
                <a:latin typeface="Times New Roman" panose="02020603050405020304" pitchFamily="18" charset="0"/>
                <a:cs typeface="Times New Roman" panose="02020603050405020304" pitchFamily="18" charset="0"/>
              </a:rPr>
              <a:t>Improve living conditions of poor or vulnerable persons who are physically dis[placed, through provision of adequate housing, access to services and facilities, and security of tenure</a:t>
            </a:r>
          </a:p>
          <a:p>
            <a:pPr algn="just"/>
            <a:r>
              <a:rPr lang="en-US" sz="1600" dirty="0">
                <a:latin typeface="Times New Roman" panose="02020603050405020304" pitchFamily="18" charset="0"/>
                <a:cs typeface="Times New Roman" panose="02020603050405020304" pitchFamily="18" charset="0"/>
              </a:rPr>
              <a:t>Conceive and execute resettlement activities as sustainable development programs</a:t>
            </a:r>
          </a:p>
          <a:p>
            <a:pPr algn="just"/>
            <a:r>
              <a:rPr lang="en-US" sz="1600" dirty="0">
                <a:latin typeface="Times New Roman" panose="02020603050405020304" pitchFamily="18" charset="0"/>
                <a:cs typeface="Times New Roman" panose="02020603050405020304" pitchFamily="18" charset="0"/>
              </a:rPr>
              <a:t>Ensure that resettlement activities are planned and implemented with appropriate disclosure of information, meaningful consultation and informed participation.</a:t>
            </a:r>
          </a:p>
        </p:txBody>
      </p:sp>
    </p:spTree>
    <p:extLst>
      <p:ext uri="{BB962C8B-B14F-4D97-AF65-F5344CB8AC3E}">
        <p14:creationId xmlns:p14="http://schemas.microsoft.com/office/powerpoint/2010/main" val="342793472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000" dirty="0">
                <a:latin typeface="Times New Roman" panose="02020603050405020304" pitchFamily="18" charset="0"/>
                <a:cs typeface="Times New Roman" panose="02020603050405020304" pitchFamily="18" charset="0"/>
              </a:rPr>
              <a:t>ESS6:Biodiversity, Conservation and Sustainable Management of  Living Natural Resources</a:t>
            </a:r>
            <a:br>
              <a:rPr lang="en-US" dirty="0"/>
            </a:br>
            <a:endParaRPr lang="en-US" dirty="0"/>
          </a:p>
        </p:txBody>
      </p:sp>
      <p:sp>
        <p:nvSpPr>
          <p:cNvPr id="3" name="Content Placeholder 2"/>
          <p:cNvSpPr>
            <a:spLocks noGrp="1"/>
          </p:cNvSpPr>
          <p:nvPr>
            <p:ph idx="1"/>
          </p:nvPr>
        </p:nvSpPr>
        <p:spPr/>
        <p:txBody>
          <a:bodyPr>
            <a:normAutofit/>
          </a:bodyPr>
          <a:lstStyle/>
          <a:p>
            <a:r>
              <a:rPr lang="en-US" sz="1600" b="1" dirty="0">
                <a:latin typeface="Times New Roman" panose="02020603050405020304" pitchFamily="18" charset="0"/>
                <a:cs typeface="Times New Roman" panose="02020603050405020304" pitchFamily="18" charset="0"/>
              </a:rPr>
              <a:t>Objectives:</a:t>
            </a:r>
          </a:p>
          <a:p>
            <a:pPr algn="just"/>
            <a:r>
              <a:rPr lang="en-US" sz="1600" dirty="0">
                <a:latin typeface="Times New Roman" panose="02020603050405020304" pitchFamily="18" charset="0"/>
                <a:cs typeface="Times New Roman" panose="02020603050405020304" pitchFamily="18" charset="0"/>
              </a:rPr>
              <a:t>Protect and conserve biodiversity and habitats</a:t>
            </a:r>
          </a:p>
          <a:p>
            <a:pPr algn="just"/>
            <a:endParaRPr lang="en-US" sz="1600" dirty="0">
              <a:latin typeface="Times New Roman" panose="02020603050405020304" pitchFamily="18" charset="0"/>
              <a:cs typeface="Times New Roman" panose="02020603050405020304" pitchFamily="18" charset="0"/>
            </a:endParaRPr>
          </a:p>
          <a:p>
            <a:pPr algn="just"/>
            <a:r>
              <a:rPr lang="en-US" sz="1600" dirty="0">
                <a:latin typeface="Times New Roman" panose="02020603050405020304" pitchFamily="18" charset="0"/>
                <a:cs typeface="Times New Roman" panose="02020603050405020304" pitchFamily="18" charset="0"/>
              </a:rPr>
              <a:t>Apply the mitigation hierarchy and the precautionary approach in the design and implementation of projects that could have an impact on biodiversity</a:t>
            </a:r>
          </a:p>
          <a:p>
            <a:pPr algn="just"/>
            <a:endParaRPr lang="en-US" sz="1600" dirty="0">
              <a:latin typeface="Times New Roman" panose="02020603050405020304" pitchFamily="18" charset="0"/>
              <a:cs typeface="Times New Roman" panose="02020603050405020304" pitchFamily="18" charset="0"/>
            </a:endParaRPr>
          </a:p>
          <a:p>
            <a:pPr algn="just"/>
            <a:r>
              <a:rPr lang="en-US" sz="1600" dirty="0">
                <a:latin typeface="Times New Roman" panose="02020603050405020304" pitchFamily="18" charset="0"/>
                <a:cs typeface="Times New Roman" panose="02020603050405020304" pitchFamily="18" charset="0"/>
              </a:rPr>
              <a:t>Promote the sustainable management of living natural resources</a:t>
            </a:r>
          </a:p>
          <a:p>
            <a:pPr algn="just"/>
            <a:endParaRPr lang="en-US" sz="1600" dirty="0">
              <a:latin typeface="Times New Roman" panose="02020603050405020304" pitchFamily="18" charset="0"/>
              <a:cs typeface="Times New Roman" panose="02020603050405020304" pitchFamily="18" charset="0"/>
            </a:endParaRPr>
          </a:p>
          <a:p>
            <a:pPr algn="just"/>
            <a:r>
              <a:rPr lang="en-US" sz="1600" dirty="0">
                <a:latin typeface="Times New Roman" panose="02020603050405020304" pitchFamily="18" charset="0"/>
                <a:cs typeface="Times New Roman" panose="02020603050405020304" pitchFamily="18" charset="0"/>
              </a:rPr>
              <a:t>Support livelihoods of local communities, including indigenous peoples, and inclusive economic development, through the adoption of practices that integrate conservation needs and development priorities.</a:t>
            </a:r>
          </a:p>
        </p:txBody>
      </p:sp>
    </p:spTree>
    <p:extLst>
      <p:ext uri="{BB962C8B-B14F-4D97-AF65-F5344CB8AC3E}">
        <p14:creationId xmlns:p14="http://schemas.microsoft.com/office/powerpoint/2010/main" val="296455579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1800" dirty="0">
                <a:latin typeface="Times New Roman" panose="02020603050405020304" pitchFamily="18" charset="0"/>
                <a:cs typeface="Times New Roman" panose="02020603050405020304" pitchFamily="18" charset="0"/>
              </a:rPr>
              <a:t>ESS7:Indigenous people/Sub-Saharan African, Historically underserved Traditional Local Communities</a:t>
            </a:r>
          </a:p>
        </p:txBody>
      </p:sp>
      <p:sp>
        <p:nvSpPr>
          <p:cNvPr id="3" name="Content Placeholder 2"/>
          <p:cNvSpPr>
            <a:spLocks noGrp="1"/>
          </p:cNvSpPr>
          <p:nvPr>
            <p:ph idx="1"/>
          </p:nvPr>
        </p:nvSpPr>
        <p:spPr/>
        <p:txBody>
          <a:bodyPr>
            <a:normAutofit fontScale="85000" lnSpcReduction="10000"/>
          </a:bodyPr>
          <a:lstStyle/>
          <a:p>
            <a:r>
              <a:rPr lang="en-US" sz="1600" b="1" dirty="0">
                <a:latin typeface="Times New Roman" panose="02020603050405020304" pitchFamily="18" charset="0"/>
                <a:cs typeface="Times New Roman" panose="02020603050405020304" pitchFamily="18" charset="0"/>
              </a:rPr>
              <a:t>Objectives:</a:t>
            </a:r>
          </a:p>
          <a:p>
            <a:pPr algn="just"/>
            <a:r>
              <a:rPr lang="en-US" sz="1600" dirty="0">
                <a:latin typeface="Times New Roman" panose="02020603050405020304" pitchFamily="18" charset="0"/>
                <a:cs typeface="Times New Roman" panose="02020603050405020304" pitchFamily="18" charset="0"/>
              </a:rPr>
              <a:t>Ensure that the development process fosters full respect for affected parties’ human rights, dignity, aspirations, identity, culture, and natural resource-based livelihoods</a:t>
            </a:r>
          </a:p>
          <a:p>
            <a:pPr algn="just"/>
            <a:endParaRPr lang="en-US" sz="1600" dirty="0">
              <a:latin typeface="Times New Roman" panose="02020603050405020304" pitchFamily="18" charset="0"/>
              <a:cs typeface="Times New Roman" panose="02020603050405020304" pitchFamily="18" charset="0"/>
            </a:endParaRPr>
          </a:p>
          <a:p>
            <a:pPr algn="just"/>
            <a:r>
              <a:rPr lang="en-US" sz="1600" dirty="0">
                <a:latin typeface="Times New Roman" panose="02020603050405020304" pitchFamily="18" charset="0"/>
                <a:cs typeface="Times New Roman" panose="02020603050405020304" pitchFamily="18" charset="0"/>
              </a:rPr>
              <a:t>Promote sustainable development benefits and opportunities in a manner that is accessible, culturally appropriate and inclusive</a:t>
            </a:r>
          </a:p>
          <a:p>
            <a:pPr algn="just"/>
            <a:endParaRPr lang="en-US" sz="1600" dirty="0">
              <a:latin typeface="Times New Roman" panose="02020603050405020304" pitchFamily="18" charset="0"/>
              <a:cs typeface="Times New Roman" panose="02020603050405020304" pitchFamily="18" charset="0"/>
            </a:endParaRPr>
          </a:p>
          <a:p>
            <a:pPr algn="just"/>
            <a:r>
              <a:rPr lang="en-US" sz="1600" dirty="0">
                <a:latin typeface="Times New Roman" panose="02020603050405020304" pitchFamily="18" charset="0"/>
                <a:cs typeface="Times New Roman" panose="02020603050405020304" pitchFamily="18" charset="0"/>
              </a:rPr>
              <a:t>Improve project design and promote local support by establishing and maintaining an ongoing relationship based on meaningful consultation with affected parties</a:t>
            </a:r>
          </a:p>
          <a:p>
            <a:pPr algn="just"/>
            <a:endParaRPr lang="en-US" sz="1600" dirty="0">
              <a:latin typeface="Times New Roman" panose="02020603050405020304" pitchFamily="18" charset="0"/>
              <a:cs typeface="Times New Roman" panose="02020603050405020304" pitchFamily="18" charset="0"/>
            </a:endParaRPr>
          </a:p>
          <a:p>
            <a:pPr algn="just"/>
            <a:r>
              <a:rPr lang="en-US" sz="1600" dirty="0">
                <a:latin typeface="Times New Roman" panose="02020603050405020304" pitchFamily="18" charset="0"/>
                <a:cs typeface="Times New Roman" panose="02020603050405020304" pitchFamily="18" charset="0"/>
              </a:rPr>
              <a:t>Obtain the Free, Prior, and Informed Consent(FPIC) of affected parties in three circumstances</a:t>
            </a:r>
          </a:p>
          <a:p>
            <a:pPr algn="just"/>
            <a:endParaRPr lang="en-US" sz="1200" dirty="0">
              <a:latin typeface="Times New Roman" panose="02020603050405020304" pitchFamily="18" charset="0"/>
              <a:cs typeface="Times New Roman" panose="02020603050405020304" pitchFamily="18" charset="0"/>
            </a:endParaRPr>
          </a:p>
          <a:p>
            <a:pPr algn="just"/>
            <a:r>
              <a:rPr lang="en-US" sz="1600" dirty="0">
                <a:latin typeface="Times New Roman" panose="02020603050405020304" pitchFamily="18" charset="0"/>
                <a:cs typeface="Times New Roman" panose="02020603050405020304" pitchFamily="18" charset="0"/>
              </a:rPr>
              <a:t>Recognize, respect and preserve the culture, knowledge, and practices of Indigenous Peoples, and to provide them with an opportunity to adapt to changing conditions in a manner and in a timeframe acceptable to them</a:t>
            </a:r>
          </a:p>
        </p:txBody>
      </p:sp>
    </p:spTree>
    <p:extLst>
      <p:ext uri="{BB962C8B-B14F-4D97-AF65-F5344CB8AC3E}">
        <p14:creationId xmlns:p14="http://schemas.microsoft.com/office/powerpoint/2010/main" val="1123667741"/>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1800" dirty="0">
                <a:latin typeface="Times New Roman" panose="02020603050405020304" pitchFamily="18" charset="0"/>
                <a:cs typeface="Times New Roman" panose="02020603050405020304" pitchFamily="18" charset="0"/>
              </a:rPr>
              <a:t>ESS8:Cultural Heritage</a:t>
            </a:r>
            <a:br>
              <a:rPr lang="en-US" sz="1800" dirty="0">
                <a:latin typeface="Times New Roman" panose="02020603050405020304" pitchFamily="18" charset="0"/>
                <a:cs typeface="Times New Roman" panose="02020603050405020304" pitchFamily="18" charset="0"/>
              </a:rPr>
            </a:br>
            <a:endParaRPr lang="en-US" sz="1800"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normAutofit/>
          </a:bodyPr>
          <a:lstStyle/>
          <a:p>
            <a:r>
              <a:rPr lang="en-US" sz="1600" b="1" dirty="0">
                <a:latin typeface="Times New Roman" panose="02020603050405020304" pitchFamily="18" charset="0"/>
                <a:cs typeface="Times New Roman" panose="02020603050405020304" pitchFamily="18" charset="0"/>
              </a:rPr>
              <a:t>Objectives:</a:t>
            </a:r>
          </a:p>
          <a:p>
            <a:pPr algn="just"/>
            <a:r>
              <a:rPr lang="en-US" sz="1600" dirty="0">
                <a:latin typeface="Times New Roman" panose="02020603050405020304" pitchFamily="18" charset="0"/>
                <a:cs typeface="Times New Roman" panose="02020603050405020304" pitchFamily="18" charset="0"/>
              </a:rPr>
              <a:t>Protect cultural heritage from the adverse impacts of project activities and support its preservation</a:t>
            </a:r>
          </a:p>
          <a:p>
            <a:pPr algn="just"/>
            <a:endParaRPr lang="en-US" sz="1600" dirty="0">
              <a:latin typeface="Times New Roman" panose="02020603050405020304" pitchFamily="18" charset="0"/>
              <a:cs typeface="Times New Roman" panose="02020603050405020304" pitchFamily="18" charset="0"/>
            </a:endParaRPr>
          </a:p>
          <a:p>
            <a:pPr algn="just"/>
            <a:r>
              <a:rPr lang="en-US" sz="1600" dirty="0">
                <a:latin typeface="Times New Roman" panose="02020603050405020304" pitchFamily="18" charset="0"/>
                <a:cs typeface="Times New Roman" panose="02020603050405020304" pitchFamily="18" charset="0"/>
              </a:rPr>
              <a:t>Address cultural heritage as an integral aspect of sustainable development</a:t>
            </a:r>
          </a:p>
          <a:p>
            <a:pPr algn="just"/>
            <a:endParaRPr lang="en-US" sz="1600" dirty="0">
              <a:latin typeface="Times New Roman" panose="02020603050405020304" pitchFamily="18" charset="0"/>
              <a:cs typeface="Times New Roman" panose="02020603050405020304" pitchFamily="18" charset="0"/>
            </a:endParaRPr>
          </a:p>
          <a:p>
            <a:pPr algn="just"/>
            <a:r>
              <a:rPr lang="en-US" sz="1600" dirty="0">
                <a:latin typeface="Times New Roman" panose="02020603050405020304" pitchFamily="18" charset="0"/>
                <a:cs typeface="Times New Roman" panose="02020603050405020304" pitchFamily="18" charset="0"/>
              </a:rPr>
              <a:t>Promote meaningful consultation with stakeholders regarding cultural heritage</a:t>
            </a:r>
          </a:p>
          <a:p>
            <a:pPr algn="just"/>
            <a:endParaRPr lang="en-US" sz="1600" dirty="0">
              <a:latin typeface="Times New Roman" panose="02020603050405020304" pitchFamily="18" charset="0"/>
              <a:cs typeface="Times New Roman" panose="02020603050405020304" pitchFamily="18" charset="0"/>
            </a:endParaRPr>
          </a:p>
          <a:p>
            <a:pPr algn="just"/>
            <a:r>
              <a:rPr lang="en-US" sz="1600" dirty="0">
                <a:latin typeface="Times New Roman" panose="02020603050405020304" pitchFamily="18" charset="0"/>
                <a:cs typeface="Times New Roman" panose="02020603050405020304" pitchFamily="18" charset="0"/>
              </a:rPr>
              <a:t>Promote the equitable sharing of benefits from the use of cultural heritage</a:t>
            </a:r>
          </a:p>
        </p:txBody>
      </p:sp>
    </p:spTree>
    <p:extLst>
      <p:ext uri="{BB962C8B-B14F-4D97-AF65-F5344CB8AC3E}">
        <p14:creationId xmlns:p14="http://schemas.microsoft.com/office/powerpoint/2010/main" val="1797886683"/>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1800" dirty="0">
                <a:latin typeface="Times New Roman" panose="02020603050405020304" pitchFamily="18" charset="0"/>
                <a:cs typeface="Times New Roman" panose="02020603050405020304" pitchFamily="18" charset="0"/>
              </a:rPr>
              <a:t>ESS9:Financial Intermediaries</a:t>
            </a:r>
            <a:br>
              <a:rPr lang="en-US" dirty="0"/>
            </a:br>
            <a:endParaRPr lang="en-US" dirty="0"/>
          </a:p>
        </p:txBody>
      </p:sp>
      <p:sp>
        <p:nvSpPr>
          <p:cNvPr id="3" name="Content Placeholder 2"/>
          <p:cNvSpPr>
            <a:spLocks noGrp="1"/>
          </p:cNvSpPr>
          <p:nvPr>
            <p:ph idx="1"/>
          </p:nvPr>
        </p:nvSpPr>
        <p:spPr/>
        <p:txBody>
          <a:bodyPr>
            <a:normAutofit/>
          </a:bodyPr>
          <a:lstStyle/>
          <a:p>
            <a:r>
              <a:rPr lang="en-US" sz="1600" b="1" dirty="0">
                <a:latin typeface="Times New Roman" panose="02020603050405020304" pitchFamily="18" charset="0"/>
                <a:cs typeface="Times New Roman" panose="02020603050405020304" pitchFamily="18" charset="0"/>
              </a:rPr>
              <a:t>Objectives:</a:t>
            </a:r>
          </a:p>
          <a:p>
            <a:pPr algn="just"/>
            <a:r>
              <a:rPr lang="en-US" sz="1600" dirty="0">
                <a:latin typeface="Times New Roman" panose="02020603050405020304" pitchFamily="18" charset="0"/>
                <a:cs typeface="Times New Roman" panose="02020603050405020304" pitchFamily="18" charset="0"/>
              </a:rPr>
              <a:t>Sets out how Financial Intermediaries(FI) will assess and manage environmental and social risks and impacts associated with the subprojects it finances</a:t>
            </a:r>
          </a:p>
          <a:p>
            <a:pPr algn="just"/>
            <a:endParaRPr lang="en-US" sz="1600" dirty="0">
              <a:latin typeface="Times New Roman" panose="02020603050405020304" pitchFamily="18" charset="0"/>
              <a:cs typeface="Times New Roman" panose="02020603050405020304" pitchFamily="18" charset="0"/>
            </a:endParaRPr>
          </a:p>
          <a:p>
            <a:pPr algn="just"/>
            <a:r>
              <a:rPr lang="en-US" sz="1600" dirty="0">
                <a:latin typeface="Times New Roman" panose="02020603050405020304" pitchFamily="18" charset="0"/>
                <a:cs typeface="Times New Roman" panose="02020603050405020304" pitchFamily="18" charset="0"/>
              </a:rPr>
              <a:t>Promote good environmental and social management practices in the subprojects the FI finances</a:t>
            </a:r>
          </a:p>
          <a:p>
            <a:pPr algn="just"/>
            <a:endParaRPr lang="en-US" sz="1600" dirty="0">
              <a:latin typeface="Times New Roman" panose="02020603050405020304" pitchFamily="18" charset="0"/>
              <a:cs typeface="Times New Roman" panose="02020603050405020304" pitchFamily="18" charset="0"/>
            </a:endParaRPr>
          </a:p>
          <a:p>
            <a:pPr algn="just"/>
            <a:endParaRPr lang="en-US" sz="1600" dirty="0">
              <a:latin typeface="Times New Roman" panose="02020603050405020304" pitchFamily="18" charset="0"/>
              <a:cs typeface="Times New Roman" panose="02020603050405020304" pitchFamily="18" charset="0"/>
            </a:endParaRPr>
          </a:p>
          <a:p>
            <a:pPr algn="just"/>
            <a:r>
              <a:rPr lang="en-US" sz="1600" dirty="0">
                <a:latin typeface="Times New Roman" panose="02020603050405020304" pitchFamily="18" charset="0"/>
                <a:cs typeface="Times New Roman" panose="02020603050405020304" pitchFamily="18" charset="0"/>
              </a:rPr>
              <a:t>Promote good environmental and sound human resources management within the FI</a:t>
            </a:r>
          </a:p>
        </p:txBody>
      </p:sp>
    </p:spTree>
    <p:extLst>
      <p:ext uri="{BB962C8B-B14F-4D97-AF65-F5344CB8AC3E}">
        <p14:creationId xmlns:p14="http://schemas.microsoft.com/office/powerpoint/2010/main" val="1441185638"/>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1800" dirty="0">
                <a:latin typeface="Times New Roman" panose="02020603050405020304" pitchFamily="18" charset="0"/>
                <a:cs typeface="Times New Roman" panose="02020603050405020304" pitchFamily="18" charset="0"/>
              </a:rPr>
              <a:t>ESS10:Stakeholder Engagement and Information Disclosure</a:t>
            </a:r>
            <a:br>
              <a:rPr lang="en-US" sz="1800" dirty="0">
                <a:latin typeface="Times New Roman" panose="02020603050405020304" pitchFamily="18" charset="0"/>
                <a:cs typeface="Times New Roman" panose="02020603050405020304" pitchFamily="18" charset="0"/>
              </a:rPr>
            </a:br>
            <a:endParaRPr lang="en-US" sz="1800"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normAutofit lnSpcReduction="10000"/>
          </a:bodyPr>
          <a:lstStyle/>
          <a:p>
            <a:r>
              <a:rPr lang="en-US" b="1" dirty="0"/>
              <a:t>Objectives</a:t>
            </a:r>
          </a:p>
          <a:p>
            <a:pPr algn="just"/>
            <a:r>
              <a:rPr lang="en-US" sz="1700" dirty="0">
                <a:latin typeface="Times New Roman" panose="02020603050405020304" pitchFamily="18" charset="0"/>
                <a:cs typeface="Times New Roman" panose="02020603050405020304" pitchFamily="18" charset="0"/>
              </a:rPr>
              <a:t>Establish a systematic approach to stakeholder engagement that helps Governments identify stakeholders and maintain a constructive relationship with them</a:t>
            </a:r>
          </a:p>
          <a:p>
            <a:pPr algn="just"/>
            <a:endParaRPr lang="en-US" sz="1700" dirty="0">
              <a:latin typeface="Times New Roman" panose="02020603050405020304" pitchFamily="18" charset="0"/>
              <a:cs typeface="Times New Roman" panose="02020603050405020304" pitchFamily="18" charset="0"/>
            </a:endParaRPr>
          </a:p>
          <a:p>
            <a:pPr algn="just"/>
            <a:r>
              <a:rPr lang="en-US" sz="1700" dirty="0">
                <a:latin typeface="Times New Roman" panose="02020603050405020304" pitchFamily="18" charset="0"/>
                <a:cs typeface="Times New Roman" panose="02020603050405020304" pitchFamily="18" charset="0"/>
              </a:rPr>
              <a:t>Assess stakeholder interest and support for the project and enable stakeholders’ views to be taken into account in project design</a:t>
            </a:r>
          </a:p>
          <a:p>
            <a:pPr algn="just"/>
            <a:endParaRPr lang="en-US" sz="1700" dirty="0">
              <a:latin typeface="Times New Roman" panose="02020603050405020304" pitchFamily="18" charset="0"/>
              <a:cs typeface="Times New Roman" panose="02020603050405020304" pitchFamily="18" charset="0"/>
            </a:endParaRPr>
          </a:p>
          <a:p>
            <a:pPr algn="just"/>
            <a:r>
              <a:rPr lang="en-US" sz="1700" dirty="0">
                <a:latin typeface="Times New Roman" panose="02020603050405020304" pitchFamily="18" charset="0"/>
                <a:cs typeface="Times New Roman" panose="02020603050405020304" pitchFamily="18" charset="0"/>
              </a:rPr>
              <a:t>Promote and provide means for effective and inclusive engagement with project-affected parties throughout the project life-cycle</a:t>
            </a:r>
          </a:p>
          <a:p>
            <a:pPr algn="just"/>
            <a:endParaRPr lang="en-US" sz="1700" dirty="0">
              <a:latin typeface="Times New Roman" panose="02020603050405020304" pitchFamily="18" charset="0"/>
              <a:cs typeface="Times New Roman" panose="02020603050405020304" pitchFamily="18" charset="0"/>
            </a:endParaRPr>
          </a:p>
          <a:p>
            <a:pPr algn="just"/>
            <a:r>
              <a:rPr lang="en-US" sz="1700" dirty="0">
                <a:latin typeface="Times New Roman" panose="02020603050405020304" pitchFamily="18" charset="0"/>
                <a:cs typeface="Times New Roman" panose="02020603050405020304" pitchFamily="18" charset="0"/>
              </a:rPr>
              <a:t>Ensure that appropriate project information is disclosed to stakeholders in a timely, understandable, accessible and appropriate manner.</a:t>
            </a:r>
          </a:p>
          <a:p>
            <a:endParaRPr lang="en-US" dirty="0"/>
          </a:p>
        </p:txBody>
      </p:sp>
    </p:spTree>
    <p:extLst>
      <p:ext uri="{BB962C8B-B14F-4D97-AF65-F5344CB8AC3E}">
        <p14:creationId xmlns:p14="http://schemas.microsoft.com/office/powerpoint/2010/main" val="3542427501"/>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92D7BA-3A28-48C0-B7B8-1EA7B2B47784}"/>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1C337D67-3493-4796-8177-6537A295969E}"/>
              </a:ext>
            </a:extLst>
          </p:cNvPr>
          <p:cNvSpPr>
            <a:spLocks noGrp="1"/>
          </p:cNvSpPr>
          <p:nvPr>
            <p:ph idx="1"/>
          </p:nvPr>
        </p:nvSpPr>
        <p:spPr/>
        <p:txBody>
          <a:bodyPr/>
          <a:lstStyle/>
          <a:p>
            <a:r>
              <a:rPr lang="en-US" dirty="0"/>
              <a:t>THANKS FOR LISTENING</a:t>
            </a:r>
          </a:p>
          <a:p>
            <a:r>
              <a:rPr lang="en-US" dirty="0"/>
              <a:t>QUESTIONS AND COMMENTS/INPUTS?</a:t>
            </a:r>
          </a:p>
          <a:p>
            <a:endParaRPr lang="en-US" dirty="0"/>
          </a:p>
          <a:p>
            <a:r>
              <a:rPr lang="en-US" dirty="0"/>
              <a:t>DISCUSSION OF CASE STUDIES</a:t>
            </a:r>
          </a:p>
        </p:txBody>
      </p:sp>
    </p:spTree>
    <p:extLst>
      <p:ext uri="{BB962C8B-B14F-4D97-AF65-F5344CB8AC3E}">
        <p14:creationId xmlns:p14="http://schemas.microsoft.com/office/powerpoint/2010/main" val="316107655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D2CFF0-1639-42C0-95CE-0237212BA4F6}"/>
              </a:ext>
            </a:extLst>
          </p:cNvPr>
          <p:cNvSpPr>
            <a:spLocks noGrp="1"/>
          </p:cNvSpPr>
          <p:nvPr>
            <p:ph type="title"/>
          </p:nvPr>
        </p:nvSpPr>
        <p:spPr/>
        <p:txBody>
          <a:bodyPr/>
          <a:lstStyle/>
          <a:p>
            <a:r>
              <a:rPr lang="en-US" sz="1800" b="1" dirty="0">
                <a:effectLst/>
                <a:latin typeface="Times New Roman" panose="02020603050405020304" pitchFamily="18" charset="0"/>
                <a:ea typeface="Times New Roman" panose="02020603050405020304" pitchFamily="18" charset="0"/>
                <a:cs typeface="Times New Roman" panose="02020603050405020304" pitchFamily="18" charset="0"/>
              </a:rPr>
              <a:t>What is Environmental and Social  Impact Assessment? </a:t>
            </a:r>
            <a:br>
              <a:rPr lang="en-US" sz="1800" dirty="0">
                <a:effectLst/>
                <a:latin typeface="Calibri" panose="020F0502020204030204" pitchFamily="34" charset="0"/>
                <a:ea typeface="Calibri" panose="020F0502020204030204" pitchFamily="34" charset="0"/>
                <a:cs typeface="Times New Roman" panose="02020603050405020304" pitchFamily="18" charset="0"/>
              </a:rPr>
            </a:br>
            <a:endParaRPr lang="en-US" dirty="0"/>
          </a:p>
        </p:txBody>
      </p:sp>
      <p:sp>
        <p:nvSpPr>
          <p:cNvPr id="3" name="Content Placeholder 2">
            <a:extLst>
              <a:ext uri="{FF2B5EF4-FFF2-40B4-BE49-F238E27FC236}">
                <a16:creationId xmlns:a16="http://schemas.microsoft.com/office/drawing/2014/main" id="{29B3066A-307F-432C-922C-A2E6DBE4CC0F}"/>
              </a:ext>
            </a:extLst>
          </p:cNvPr>
          <p:cNvSpPr>
            <a:spLocks noGrp="1"/>
          </p:cNvSpPr>
          <p:nvPr>
            <p:ph idx="1"/>
          </p:nvPr>
        </p:nvSpPr>
        <p:spPr/>
        <p:txBody>
          <a:bodyPr>
            <a:normAutofit fontScale="92500" lnSpcReduction="20000"/>
          </a:bodyPr>
          <a:lstStyle/>
          <a:p>
            <a:pPr algn="just"/>
            <a:r>
              <a:rPr lang="en-US" sz="1800" dirty="0">
                <a:effectLst/>
                <a:latin typeface="Times New Roman" panose="02020603050405020304" pitchFamily="18" charset="0"/>
                <a:ea typeface="Times New Roman" panose="02020603050405020304" pitchFamily="18" charset="0"/>
                <a:cs typeface="Times New Roman" panose="02020603050405020304" pitchFamily="18" charset="0"/>
              </a:rPr>
              <a:t>Essentially, environmental and social impact assessment (ESIA) is an environmental decision support tool, which provides information on the likely impacts of development projects to those who make the decision as to whether the project should be authorized.</a:t>
            </a:r>
          </a:p>
          <a:p>
            <a:pPr algn="just"/>
            <a:endParaRPr lang="en-US" sz="1800" dirty="0">
              <a:latin typeface="Times New Roman" panose="02020603050405020304" pitchFamily="18" charset="0"/>
              <a:ea typeface="Calibri" panose="020F0502020204030204" pitchFamily="34" charset="0"/>
              <a:cs typeface="Times New Roman" panose="02020603050405020304" pitchFamily="18" charset="0"/>
            </a:endParaRPr>
          </a:p>
          <a:p>
            <a:pPr algn="just"/>
            <a:r>
              <a:rPr lang="en-US" sz="1800" dirty="0">
                <a:effectLst/>
                <a:latin typeface="Times New Roman" panose="02020603050405020304" pitchFamily="18" charset="0"/>
                <a:ea typeface="Times New Roman" panose="02020603050405020304" pitchFamily="18" charset="0"/>
                <a:cs typeface="Times New Roman" panose="02020603050405020304" pitchFamily="18" charset="0"/>
              </a:rPr>
              <a:t>The purpose of an ESIA is to determine the potential environmental, social, and health effects of a proposed development so that those who make the decisions in developing the project and in authorizing the project are informed about the likely consequences of their decisions before they take those decisions and are thereby more accountable.</a:t>
            </a:r>
          </a:p>
          <a:p>
            <a:pPr marL="0" indent="0" algn="just">
              <a:buNone/>
            </a:pPr>
            <a:endParaRPr lang="en-US" sz="1800" dirty="0">
              <a:latin typeface="Times New Roman" panose="02020603050405020304" pitchFamily="18" charset="0"/>
              <a:ea typeface="Times New Roman" panose="02020603050405020304" pitchFamily="18" charset="0"/>
              <a:cs typeface="Times New Roman" panose="02020603050405020304" pitchFamily="18" charset="0"/>
            </a:endParaRPr>
          </a:p>
          <a:p>
            <a:pPr algn="just"/>
            <a:endParaRPr lang="en-US" sz="18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algn="just"/>
            <a:endParaRPr lang="en-US" sz="1800" dirty="0">
              <a:latin typeface="Times New Roman" panose="02020603050405020304" pitchFamily="18" charset="0"/>
              <a:ea typeface="Times New Roman" panose="02020603050405020304" pitchFamily="18" charset="0"/>
              <a:cs typeface="Times New Roman" panose="02020603050405020304" pitchFamily="18" charset="0"/>
            </a:endParaRPr>
          </a:p>
          <a:p>
            <a:pPr algn="just"/>
            <a:r>
              <a:rPr lang="en-US" sz="1800" dirty="0">
                <a:effectLst/>
                <a:latin typeface="Times New Roman" panose="02020603050405020304" pitchFamily="18" charset="0"/>
                <a:ea typeface="Times New Roman" panose="02020603050405020304" pitchFamily="18" charset="0"/>
                <a:cs typeface="Times New Roman" panose="02020603050405020304" pitchFamily="18" charset="0"/>
              </a:rPr>
              <a:t> It is intended to facilitate informed and transparent decision-making while seeking to avoid, reduce, or mitigate potential adverse impacts through the consideration of alternative options, sites, or processes.</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algn="just"/>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en-US" dirty="0"/>
          </a:p>
          <a:p>
            <a:endParaRPr lang="en-US" dirty="0"/>
          </a:p>
        </p:txBody>
      </p:sp>
    </p:spTree>
    <p:extLst>
      <p:ext uri="{BB962C8B-B14F-4D97-AF65-F5344CB8AC3E}">
        <p14:creationId xmlns:p14="http://schemas.microsoft.com/office/powerpoint/2010/main" val="99952654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855052-F0B4-4D4A-9FFF-2021A5FFEC24}"/>
              </a:ext>
            </a:extLst>
          </p:cNvPr>
          <p:cNvSpPr>
            <a:spLocks noGrp="1"/>
          </p:cNvSpPr>
          <p:nvPr>
            <p:ph type="title"/>
          </p:nvPr>
        </p:nvSpPr>
        <p:spPr/>
        <p:txBody>
          <a:bodyPr/>
          <a:lstStyle/>
          <a:p>
            <a:r>
              <a:rPr lang="en-US" sz="1800" b="1" dirty="0">
                <a:effectLst/>
                <a:latin typeface="Times New Roman" panose="02020603050405020304" pitchFamily="18" charset="0"/>
                <a:ea typeface="Times New Roman" panose="02020603050405020304" pitchFamily="18" charset="0"/>
                <a:cs typeface="Times New Roman" panose="02020603050405020304" pitchFamily="18" charset="0"/>
              </a:rPr>
              <a:t>When is ESIA Required?</a:t>
            </a:r>
            <a:br>
              <a:rPr lang="en-US" sz="1800" dirty="0">
                <a:effectLst/>
                <a:latin typeface="Calibri" panose="020F0502020204030204" pitchFamily="34" charset="0"/>
                <a:ea typeface="Calibri" panose="020F0502020204030204" pitchFamily="34" charset="0"/>
                <a:cs typeface="Times New Roman" panose="02020603050405020304" pitchFamily="18" charset="0"/>
              </a:rPr>
            </a:br>
            <a:endParaRPr lang="en-US" dirty="0"/>
          </a:p>
        </p:txBody>
      </p:sp>
      <p:sp>
        <p:nvSpPr>
          <p:cNvPr id="3" name="Content Placeholder 2">
            <a:extLst>
              <a:ext uri="{FF2B5EF4-FFF2-40B4-BE49-F238E27FC236}">
                <a16:creationId xmlns:a16="http://schemas.microsoft.com/office/drawing/2014/main" id="{14BF68CD-F266-4E36-A5D5-3E1547868320}"/>
              </a:ext>
            </a:extLst>
          </p:cNvPr>
          <p:cNvSpPr>
            <a:spLocks noGrp="1"/>
          </p:cNvSpPr>
          <p:nvPr>
            <p:ph idx="1"/>
          </p:nvPr>
        </p:nvSpPr>
        <p:spPr/>
        <p:txBody>
          <a:bodyPr>
            <a:normAutofit/>
          </a:bodyPr>
          <a:lstStyle/>
          <a:p>
            <a:r>
              <a:rPr lang="en-US" sz="1800" dirty="0">
                <a:effectLst/>
                <a:latin typeface="Times New Roman" panose="02020603050405020304" pitchFamily="18" charset="0"/>
                <a:ea typeface="Times New Roman" panose="02020603050405020304" pitchFamily="18" charset="0"/>
                <a:cs typeface="Times New Roman" panose="02020603050405020304" pitchFamily="18" charset="0"/>
              </a:rPr>
              <a:t>EIA is required for new development projects that have been identified as likely to have a significant negative impact on the environment. It is carried out before the construction phase of the project commences.</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en-US" dirty="0"/>
          </a:p>
          <a:p>
            <a:pPr marL="0" marR="0" algn="just">
              <a:lnSpc>
                <a:spcPct val="107000"/>
              </a:lnSpc>
              <a:spcBef>
                <a:spcPts val="0"/>
              </a:spcBef>
              <a:spcAft>
                <a:spcPts val="800"/>
              </a:spcAft>
            </a:pPr>
            <a:r>
              <a:rPr lang="en-US" sz="1800" b="1" dirty="0">
                <a:effectLst/>
                <a:latin typeface="Times New Roman" panose="02020603050405020304" pitchFamily="18" charset="0"/>
                <a:ea typeface="Times New Roman" panose="02020603050405020304" pitchFamily="18" charset="0"/>
                <a:cs typeface="Times New Roman" panose="02020603050405020304" pitchFamily="18" charset="0"/>
              </a:rPr>
              <a:t>Main Objective of ESIA</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0" marR="0" algn="just">
              <a:lnSpc>
                <a:spcPct val="107000"/>
              </a:lnSpc>
              <a:spcBef>
                <a:spcPts val="0"/>
              </a:spcBef>
              <a:spcAft>
                <a:spcPts val="800"/>
              </a:spcAft>
            </a:pPr>
            <a:r>
              <a:rPr lang="en-US" sz="1800" dirty="0">
                <a:effectLst/>
                <a:latin typeface="Times New Roman" panose="02020603050405020304" pitchFamily="18" charset="0"/>
                <a:ea typeface="Times New Roman" panose="02020603050405020304" pitchFamily="18" charset="0"/>
                <a:cs typeface="Times New Roman" panose="02020603050405020304" pitchFamily="18" charset="0"/>
              </a:rPr>
              <a:t>The main objective of EIA is to provide decision-makers with an account of the implications of proposed courses of action before a decision on a project is made. </a:t>
            </a:r>
          </a:p>
          <a:p>
            <a:pPr marL="0" marR="0" indent="0" algn="just">
              <a:lnSpc>
                <a:spcPct val="107000"/>
              </a:lnSpc>
              <a:spcBef>
                <a:spcPts val="0"/>
              </a:spcBef>
              <a:spcAft>
                <a:spcPts val="800"/>
              </a:spcAft>
              <a:buNone/>
            </a:pP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0" marR="0" algn="just">
              <a:lnSpc>
                <a:spcPct val="107000"/>
              </a:lnSpc>
              <a:spcBef>
                <a:spcPts val="0"/>
              </a:spcBef>
              <a:spcAft>
                <a:spcPts val="800"/>
              </a:spcAft>
            </a:pPr>
            <a:r>
              <a:rPr lang="en-US" sz="1800" b="1" dirty="0">
                <a:effectLst/>
                <a:latin typeface="Times New Roman" panose="02020603050405020304" pitchFamily="18" charset="0"/>
                <a:ea typeface="Times New Roman" panose="02020603050405020304" pitchFamily="18" charset="0"/>
                <a:cs typeface="Times New Roman" panose="02020603050405020304" pitchFamily="18" charset="0"/>
              </a:rPr>
              <a:t>Legal Framework</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0" marR="0" indent="0" algn="just">
              <a:lnSpc>
                <a:spcPct val="107000"/>
              </a:lnSpc>
              <a:spcBef>
                <a:spcPts val="0"/>
              </a:spcBef>
              <a:spcAft>
                <a:spcPts val="800"/>
              </a:spcAft>
              <a:buNone/>
            </a:pPr>
            <a:r>
              <a:rPr lang="en-US" sz="1800" dirty="0">
                <a:effectLst/>
                <a:latin typeface="Times New Roman" panose="02020603050405020304" pitchFamily="18" charset="0"/>
                <a:ea typeface="Times New Roman" panose="02020603050405020304" pitchFamily="18" charset="0"/>
                <a:cs typeface="Times New Roman" panose="02020603050405020304" pitchFamily="18" charset="0"/>
              </a:rPr>
              <a:t>The legal framework for conducting EIA in Nigeria is the Environmental Impact Assessment (EIA) Act CAP EI2 LFN 2004.</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en-US" dirty="0"/>
          </a:p>
        </p:txBody>
      </p:sp>
    </p:spTree>
    <p:extLst>
      <p:ext uri="{BB962C8B-B14F-4D97-AF65-F5344CB8AC3E}">
        <p14:creationId xmlns:p14="http://schemas.microsoft.com/office/powerpoint/2010/main" val="255468921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AC06FA-ED72-4A0C-8F9F-CD6402D61CCB}"/>
              </a:ext>
            </a:extLst>
          </p:cNvPr>
          <p:cNvSpPr>
            <a:spLocks noGrp="1"/>
          </p:cNvSpPr>
          <p:nvPr>
            <p:ph type="title"/>
          </p:nvPr>
        </p:nvSpPr>
        <p:spPr/>
        <p:txBody>
          <a:bodyPr/>
          <a:lstStyle/>
          <a:p>
            <a:r>
              <a:rPr lang="en-US" dirty="0"/>
              <a:t>Classifications of Risk</a:t>
            </a:r>
          </a:p>
        </p:txBody>
      </p:sp>
      <p:sp>
        <p:nvSpPr>
          <p:cNvPr id="3" name="Content Placeholder 2">
            <a:extLst>
              <a:ext uri="{FF2B5EF4-FFF2-40B4-BE49-F238E27FC236}">
                <a16:creationId xmlns:a16="http://schemas.microsoft.com/office/drawing/2014/main" id="{EB97E515-849E-412B-9A55-AC26992C1C5C}"/>
              </a:ext>
            </a:extLst>
          </p:cNvPr>
          <p:cNvSpPr>
            <a:spLocks noGrp="1"/>
          </p:cNvSpPr>
          <p:nvPr>
            <p:ph idx="1"/>
          </p:nvPr>
        </p:nvSpPr>
        <p:spPr/>
        <p:txBody>
          <a:bodyPr>
            <a:normAutofit fontScale="70000" lnSpcReduction="20000"/>
          </a:bodyPr>
          <a:lstStyle/>
          <a:p>
            <a:pPr marL="0" indent="0">
              <a:buNone/>
            </a:pPr>
            <a:r>
              <a:rPr lang="en-US" dirty="0"/>
              <a:t>High Risk: </a:t>
            </a:r>
          </a:p>
          <a:p>
            <a:pPr marL="514350" indent="-514350">
              <a:buFont typeface="+mj-lt"/>
              <a:buAutoNum type="romanUcPeriod"/>
            </a:pPr>
            <a:r>
              <a:rPr lang="en-US" sz="1900" dirty="0">
                <a:effectLst/>
                <a:latin typeface="Arial" panose="020B0604020202020204" pitchFamily="34" charset="0"/>
                <a:ea typeface="Calibri" panose="020F0502020204030204" pitchFamily="34" charset="0"/>
              </a:rPr>
              <a:t>the project is likely to generate a wide range of significant adverse risks and impacts on human populations or the environment. This could be because of the complex nature of the project, the scale(large to very large) or the sensitivity of the location(s) of the project. This would take into account whether the potential risks and impacts associated with the project have the majority, any, some, or all of the following characteristics:</a:t>
            </a:r>
          </a:p>
          <a:p>
            <a:pPr marL="0" indent="0">
              <a:buNone/>
            </a:pPr>
            <a:endParaRPr lang="en-US" sz="1900" dirty="0">
              <a:effectLst/>
              <a:latin typeface="Arial" panose="020B0604020202020204" pitchFamily="34" charset="0"/>
              <a:ea typeface="Calibri" panose="020F0502020204030204" pitchFamily="34" charset="0"/>
            </a:endParaRPr>
          </a:p>
          <a:p>
            <a:r>
              <a:rPr lang="en-US" sz="1900" dirty="0">
                <a:effectLst/>
                <a:latin typeface="Arial" panose="020B0604020202020204" pitchFamily="34" charset="0"/>
                <a:ea typeface="Calibri" panose="020F0502020204030204" pitchFamily="34" charset="0"/>
              </a:rPr>
              <a:t> long term, permanent and/or irreversible (e.g. loss of major natural habitat or conversion of</a:t>
            </a:r>
            <a:br>
              <a:rPr lang="en-US" sz="1900" dirty="0">
                <a:effectLst/>
                <a:latin typeface="Calibri" panose="020F0502020204030204" pitchFamily="34" charset="0"/>
                <a:ea typeface="Calibri" panose="020F0502020204030204" pitchFamily="34" charset="0"/>
                <a:cs typeface="Times New Roman" panose="02020603050405020304" pitchFamily="18" charset="0"/>
              </a:rPr>
            </a:br>
            <a:r>
              <a:rPr lang="en-US" sz="1900" dirty="0">
                <a:effectLst/>
                <a:latin typeface="Arial" panose="020B0604020202020204" pitchFamily="34" charset="0"/>
                <a:ea typeface="Calibri" panose="020F0502020204030204" pitchFamily="34" charset="0"/>
              </a:rPr>
              <a:t>wetland), and impossible to avoid entirely due to the nature of the project</a:t>
            </a:r>
          </a:p>
          <a:p>
            <a:br>
              <a:rPr lang="en-US" sz="1900" dirty="0">
                <a:effectLst/>
                <a:latin typeface="Calibri" panose="020F0502020204030204" pitchFamily="34" charset="0"/>
                <a:ea typeface="Calibri" panose="020F0502020204030204" pitchFamily="34" charset="0"/>
                <a:cs typeface="Times New Roman" panose="02020603050405020304" pitchFamily="18" charset="0"/>
              </a:rPr>
            </a:br>
            <a:r>
              <a:rPr lang="en-US" sz="1900" dirty="0">
                <a:effectLst/>
                <a:latin typeface="Arial" panose="020B0604020202020204" pitchFamily="34" charset="0"/>
                <a:ea typeface="Calibri" panose="020F0502020204030204" pitchFamily="34" charset="0"/>
              </a:rPr>
              <a:t> high in magnitude and/or in spatial extent (the geographical area or size of the population likely to</a:t>
            </a:r>
            <a:br>
              <a:rPr lang="en-US" sz="1900" dirty="0">
                <a:effectLst/>
                <a:latin typeface="Calibri" panose="020F0502020204030204" pitchFamily="34" charset="0"/>
                <a:ea typeface="Calibri" panose="020F0502020204030204" pitchFamily="34" charset="0"/>
                <a:cs typeface="Times New Roman" panose="02020603050405020304" pitchFamily="18" charset="0"/>
              </a:rPr>
            </a:br>
            <a:r>
              <a:rPr lang="en-US" sz="1900" dirty="0">
                <a:effectLst/>
                <a:latin typeface="Arial" panose="020B0604020202020204" pitchFamily="34" charset="0"/>
                <a:ea typeface="Calibri" panose="020F0502020204030204" pitchFamily="34" charset="0"/>
              </a:rPr>
              <a:t>be affected is large to very large)</a:t>
            </a:r>
          </a:p>
          <a:p>
            <a:br>
              <a:rPr lang="en-US" sz="1900" dirty="0">
                <a:effectLst/>
                <a:latin typeface="Calibri" panose="020F0502020204030204" pitchFamily="34" charset="0"/>
                <a:ea typeface="Calibri" panose="020F0502020204030204" pitchFamily="34" charset="0"/>
                <a:cs typeface="Times New Roman" panose="02020603050405020304" pitchFamily="18" charset="0"/>
              </a:rPr>
            </a:br>
            <a:r>
              <a:rPr lang="en-US" sz="1900" dirty="0">
                <a:effectLst/>
                <a:latin typeface="Arial" panose="020B0604020202020204" pitchFamily="34" charset="0"/>
                <a:ea typeface="Calibri" panose="020F0502020204030204" pitchFamily="34" charset="0"/>
              </a:rPr>
              <a:t> cumulative and/or trans-boundary in nature</a:t>
            </a:r>
          </a:p>
          <a:p>
            <a:br>
              <a:rPr lang="en-US" sz="1900" dirty="0">
                <a:effectLst/>
                <a:latin typeface="Calibri" panose="020F0502020204030204" pitchFamily="34" charset="0"/>
                <a:ea typeface="Calibri" panose="020F0502020204030204" pitchFamily="34" charset="0"/>
                <a:cs typeface="Times New Roman" panose="02020603050405020304" pitchFamily="18" charset="0"/>
              </a:rPr>
            </a:br>
            <a:r>
              <a:rPr lang="en-US" sz="1900" dirty="0">
                <a:effectLst/>
                <a:latin typeface="Arial" panose="020B0604020202020204" pitchFamily="34" charset="0"/>
                <a:ea typeface="Calibri" panose="020F0502020204030204" pitchFamily="34" charset="0"/>
              </a:rPr>
              <a:t> probability of serious adverse effects to human health and/or the environment (e.g.</a:t>
            </a:r>
            <a:br>
              <a:rPr lang="en-US" sz="1900" dirty="0">
                <a:effectLst/>
                <a:latin typeface="Calibri" panose="020F0502020204030204" pitchFamily="34" charset="0"/>
                <a:ea typeface="Calibri" panose="020F0502020204030204" pitchFamily="34" charset="0"/>
                <a:cs typeface="Times New Roman" panose="02020603050405020304" pitchFamily="18" charset="0"/>
              </a:rPr>
            </a:br>
            <a:r>
              <a:rPr lang="en-US" sz="1900" dirty="0">
                <a:effectLst/>
                <a:latin typeface="Arial" panose="020B0604020202020204" pitchFamily="34" charset="0"/>
                <a:ea typeface="Calibri" panose="020F0502020204030204" pitchFamily="34" charset="0"/>
              </a:rPr>
              <a:t>due to accidents, toxic waste disposal, etc.)</a:t>
            </a:r>
            <a:br>
              <a:rPr lang="en-US" sz="1900" dirty="0">
                <a:effectLst/>
                <a:latin typeface="Calibri" panose="020F0502020204030204" pitchFamily="34" charset="0"/>
                <a:ea typeface="Calibri" panose="020F0502020204030204" pitchFamily="34" charset="0"/>
                <a:cs typeface="Times New Roman" panose="02020603050405020304" pitchFamily="18" charset="0"/>
              </a:rPr>
            </a:br>
            <a:br>
              <a:rPr lang="en-US" sz="1900" dirty="0">
                <a:effectLst/>
                <a:latin typeface="Calibri" panose="020F0502020204030204" pitchFamily="34" charset="0"/>
                <a:ea typeface="Calibri" panose="020F0502020204030204" pitchFamily="34" charset="0"/>
                <a:cs typeface="Times New Roman" panose="02020603050405020304" pitchFamily="18" charset="0"/>
              </a:rPr>
            </a:br>
            <a:r>
              <a:rPr lang="en-US" sz="1900" dirty="0">
                <a:effectLst/>
                <a:latin typeface="Calibri" panose="020F0502020204030204" pitchFamily="34" charset="0"/>
                <a:ea typeface="Calibri" panose="020F0502020204030204" pitchFamily="34" charset="0"/>
                <a:cs typeface="Times New Roman" panose="02020603050405020304" pitchFamily="18" charset="0"/>
              </a:rPr>
              <a:t> </a:t>
            </a:r>
            <a:endParaRPr lang="en-US" sz="1900" dirty="0"/>
          </a:p>
        </p:txBody>
      </p:sp>
    </p:spTree>
    <p:extLst>
      <p:ext uri="{BB962C8B-B14F-4D97-AF65-F5344CB8AC3E}">
        <p14:creationId xmlns:p14="http://schemas.microsoft.com/office/powerpoint/2010/main" val="13584751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CDB44E-CCB0-44C0-8D22-B3B920C23CA1}"/>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CE5D4FBD-7407-4334-9FFD-54B7936261E1}"/>
              </a:ext>
            </a:extLst>
          </p:cNvPr>
          <p:cNvSpPr>
            <a:spLocks noGrp="1"/>
          </p:cNvSpPr>
          <p:nvPr>
            <p:ph idx="1"/>
          </p:nvPr>
        </p:nvSpPr>
        <p:spPr/>
        <p:txBody>
          <a:bodyPr>
            <a:normAutofit fontScale="77500" lnSpcReduction="20000"/>
          </a:bodyPr>
          <a:lstStyle/>
          <a:p>
            <a:r>
              <a:rPr lang="en-US" sz="1800" dirty="0">
                <a:effectLst/>
                <a:latin typeface="Arial" panose="020B0604020202020204" pitchFamily="34" charset="0"/>
                <a:ea typeface="Calibri" panose="020F0502020204030204" pitchFamily="34" charset="0"/>
              </a:rPr>
              <a:t>(ii) the area likely to be affected is of high value and sensitivity, for example sensitive and valuable</a:t>
            </a:r>
            <a:br>
              <a:rPr lang="en-US" sz="1800" dirty="0">
                <a:effectLst/>
                <a:latin typeface="Calibri" panose="020F0502020204030204" pitchFamily="34" charset="0"/>
                <a:ea typeface="Calibri" panose="020F0502020204030204" pitchFamily="34" charset="0"/>
                <a:cs typeface="Times New Roman" panose="02020603050405020304" pitchFamily="18" charset="0"/>
              </a:rPr>
            </a:br>
            <a:r>
              <a:rPr lang="en-US" sz="1800" dirty="0">
                <a:effectLst/>
                <a:latin typeface="Arial" panose="020B0604020202020204" pitchFamily="34" charset="0"/>
                <a:ea typeface="Calibri" panose="020F0502020204030204" pitchFamily="34" charset="0"/>
              </a:rPr>
              <a:t>ecosystems and habitats (protected areas, National Parks, World Heritage Sites, Important Bird Areas),</a:t>
            </a:r>
            <a:br>
              <a:rPr lang="en-US" sz="1800" dirty="0">
                <a:effectLst/>
                <a:latin typeface="Calibri" panose="020F0502020204030204" pitchFamily="34" charset="0"/>
                <a:ea typeface="Calibri" panose="020F0502020204030204" pitchFamily="34" charset="0"/>
                <a:cs typeface="Times New Roman" panose="02020603050405020304" pitchFamily="18" charset="0"/>
              </a:rPr>
            </a:br>
            <a:r>
              <a:rPr lang="en-US" sz="1800" dirty="0">
                <a:effectLst/>
                <a:latin typeface="Arial" panose="020B0604020202020204" pitchFamily="34" charset="0"/>
                <a:ea typeface="Calibri" panose="020F0502020204030204" pitchFamily="34" charset="0"/>
              </a:rPr>
              <a:t>lands or rights of indigenous people or other vulnerable minorities, intensive or complex involuntary</a:t>
            </a:r>
            <a:br>
              <a:rPr lang="en-US" sz="1800" dirty="0">
                <a:effectLst/>
                <a:latin typeface="Calibri" panose="020F0502020204030204" pitchFamily="34" charset="0"/>
                <a:ea typeface="Calibri" panose="020F0502020204030204" pitchFamily="34" charset="0"/>
                <a:cs typeface="Times New Roman" panose="02020603050405020304" pitchFamily="18" charset="0"/>
              </a:rPr>
            </a:br>
            <a:r>
              <a:rPr lang="en-US" sz="1800" dirty="0">
                <a:effectLst/>
                <a:latin typeface="Arial" panose="020B0604020202020204" pitchFamily="34" charset="0"/>
                <a:ea typeface="Calibri" panose="020F0502020204030204" pitchFamily="34" charset="0"/>
              </a:rPr>
              <a:t>resettlement or land acquisition, impacts on cultural heritage or densely populated urban areas</a:t>
            </a:r>
          </a:p>
          <a:p>
            <a:endParaRPr lang="en-US" sz="1800" dirty="0">
              <a:latin typeface="Arial" panose="020B0604020202020204" pitchFamily="34" charset="0"/>
            </a:endParaRPr>
          </a:p>
          <a:p>
            <a:r>
              <a:rPr lang="en-US" sz="1800" dirty="0">
                <a:effectLst/>
                <a:latin typeface="Arial" panose="020B0604020202020204" pitchFamily="34" charset="0"/>
                <a:ea typeface="Calibri" panose="020F0502020204030204" pitchFamily="34" charset="0"/>
                <a:cs typeface="Times New Roman" panose="02020603050405020304" pitchFamily="18" charset="0"/>
              </a:rPr>
              <a:t>(iii) some of the significant adverse environmental and social risk and impacts of the project cannot be mitigated or specific mitigation measures require complex and/or unproven mitigation, compensatory measures or technology, or sophisticated social analysis and implementation;</a:t>
            </a:r>
          </a:p>
          <a:p>
            <a:endParaRPr lang="en-US" sz="1800" dirty="0">
              <a:latin typeface="Arial" panose="020B0604020202020204" pitchFamily="34" charset="0"/>
              <a:ea typeface="Calibri" panose="020F0502020204030204" pitchFamily="34" charset="0"/>
              <a:cs typeface="Times New Roman" panose="02020603050405020304" pitchFamily="18" charset="0"/>
            </a:endParaRPr>
          </a:p>
          <a:p>
            <a:br>
              <a:rPr lang="en-US" sz="1800" dirty="0">
                <a:effectLst/>
                <a:latin typeface="Calibri" panose="020F0502020204030204" pitchFamily="34" charset="0"/>
                <a:ea typeface="Calibri" panose="020F0502020204030204" pitchFamily="34" charset="0"/>
                <a:cs typeface="Times New Roman" panose="02020603050405020304" pitchFamily="18" charset="0"/>
              </a:rPr>
            </a:br>
            <a:r>
              <a:rPr lang="en-US" sz="1800" dirty="0">
                <a:effectLst/>
                <a:latin typeface="Arial" panose="020B0604020202020204" pitchFamily="34" charset="0"/>
                <a:ea typeface="Calibri" panose="020F0502020204030204" pitchFamily="34" charset="0"/>
                <a:cs typeface="Times New Roman" panose="02020603050405020304" pitchFamily="18" charset="0"/>
              </a:rPr>
              <a:t>(iv) there are concerns that the adverse social impacts of the project, including the risk of political</a:t>
            </a:r>
            <a:br>
              <a:rPr lang="en-US" sz="1800" dirty="0">
                <a:effectLst/>
                <a:latin typeface="Calibri" panose="020F0502020204030204" pitchFamily="34" charset="0"/>
                <a:ea typeface="Calibri" panose="020F0502020204030204" pitchFamily="34" charset="0"/>
                <a:cs typeface="Times New Roman" panose="02020603050405020304" pitchFamily="18" charset="0"/>
              </a:rPr>
            </a:br>
            <a:r>
              <a:rPr lang="en-US" sz="1800" dirty="0">
                <a:effectLst/>
                <a:latin typeface="Arial" panose="020B0604020202020204" pitchFamily="34" charset="0"/>
                <a:ea typeface="Calibri" panose="020F0502020204030204" pitchFamily="34" charset="0"/>
                <a:cs typeface="Times New Roman" panose="02020603050405020304" pitchFamily="18" charset="0"/>
              </a:rPr>
              <a:t>capture of project benefits, and the associated mitigation measures, may give rise to significant social  conflicts</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en-US" dirty="0"/>
          </a:p>
        </p:txBody>
      </p:sp>
    </p:spTree>
    <p:extLst>
      <p:ext uri="{BB962C8B-B14F-4D97-AF65-F5344CB8AC3E}">
        <p14:creationId xmlns:p14="http://schemas.microsoft.com/office/powerpoint/2010/main" val="58926413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7A04AC-8059-4C07-998B-9A3C814C757B}"/>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F9406BC7-A727-418A-994D-4B67A0831CA2}"/>
              </a:ext>
            </a:extLst>
          </p:cNvPr>
          <p:cNvSpPr>
            <a:spLocks noGrp="1"/>
          </p:cNvSpPr>
          <p:nvPr>
            <p:ph idx="1"/>
          </p:nvPr>
        </p:nvSpPr>
        <p:spPr/>
        <p:txBody>
          <a:bodyPr>
            <a:normAutofit fontScale="77500" lnSpcReduction="20000"/>
          </a:bodyPr>
          <a:lstStyle/>
          <a:p>
            <a:pPr algn="just"/>
            <a:r>
              <a:rPr lang="en-US" sz="1800" dirty="0">
                <a:effectLst/>
                <a:latin typeface="Arial" panose="020B0604020202020204" pitchFamily="34" charset="0"/>
                <a:ea typeface="Times New Roman" panose="02020603050405020304" pitchFamily="18" charset="0"/>
              </a:rPr>
              <a:t>(v) there is a history of unrest in the area of the project or the sector, and there may be significant</a:t>
            </a:r>
            <a:br>
              <a:rPr lang="en-US" sz="1800" dirty="0">
                <a:effectLst/>
                <a:latin typeface="Times New Roman" panose="02020603050405020304" pitchFamily="18" charset="0"/>
                <a:ea typeface="Times New Roman" panose="02020603050405020304" pitchFamily="18" charset="0"/>
              </a:rPr>
            </a:br>
            <a:r>
              <a:rPr lang="en-US" sz="1800" dirty="0">
                <a:effectLst/>
                <a:latin typeface="Arial" panose="020B0604020202020204" pitchFamily="34" charset="0"/>
                <a:ea typeface="Times New Roman" panose="02020603050405020304" pitchFamily="18" charset="0"/>
              </a:rPr>
              <a:t>concerns regarding the activities of security or other armed forces;</a:t>
            </a:r>
          </a:p>
          <a:p>
            <a:pPr marL="0" indent="0" algn="just">
              <a:buNone/>
            </a:pPr>
            <a:br>
              <a:rPr lang="en-US" sz="1800" dirty="0">
                <a:effectLst/>
                <a:latin typeface="Times New Roman" panose="02020603050405020304" pitchFamily="18" charset="0"/>
                <a:ea typeface="Times New Roman" panose="02020603050405020304" pitchFamily="18" charset="0"/>
              </a:rPr>
            </a:br>
            <a:r>
              <a:rPr lang="en-US" sz="1800" dirty="0">
                <a:effectLst/>
                <a:latin typeface="Arial" panose="020B0604020202020204" pitchFamily="34" charset="0"/>
                <a:ea typeface="Times New Roman" panose="02020603050405020304" pitchFamily="18" charset="0"/>
              </a:rPr>
              <a:t>(vi) the project is being developed in a legal or regulatory environment where there is significant</a:t>
            </a:r>
            <a:br>
              <a:rPr lang="en-US" sz="1800" dirty="0">
                <a:effectLst/>
                <a:latin typeface="Times New Roman" panose="02020603050405020304" pitchFamily="18" charset="0"/>
                <a:ea typeface="Times New Roman" panose="02020603050405020304" pitchFamily="18" charset="0"/>
              </a:rPr>
            </a:br>
            <a:r>
              <a:rPr lang="en-US" sz="1800" dirty="0">
                <a:effectLst/>
                <a:latin typeface="Arial" panose="020B0604020202020204" pitchFamily="34" charset="0"/>
                <a:ea typeface="Times New Roman" panose="02020603050405020304" pitchFamily="18" charset="0"/>
              </a:rPr>
              <a:t>uncertainty or conflict as to jurisdiction of competing agencies, or where the legislation or regulations</a:t>
            </a:r>
            <a:br>
              <a:rPr lang="en-US" sz="1800" dirty="0">
                <a:effectLst/>
                <a:latin typeface="Times New Roman" panose="02020603050405020304" pitchFamily="18" charset="0"/>
                <a:ea typeface="Times New Roman" panose="02020603050405020304" pitchFamily="18" charset="0"/>
              </a:rPr>
            </a:br>
            <a:r>
              <a:rPr lang="en-US" sz="1800" dirty="0">
                <a:effectLst/>
                <a:latin typeface="Arial" panose="020B0604020202020204" pitchFamily="34" charset="0"/>
                <a:ea typeface="Times New Roman" panose="02020603050405020304" pitchFamily="18" charset="0"/>
              </a:rPr>
              <a:t>do not adequately address the risks and impacts of complex projects or changes to applicable legislation are being made, or enforcement is weak;</a:t>
            </a:r>
          </a:p>
          <a:p>
            <a:pPr marL="0" indent="0" algn="just">
              <a:buNone/>
            </a:pPr>
            <a:br>
              <a:rPr lang="en-US" sz="1800" dirty="0">
                <a:effectLst/>
                <a:latin typeface="Times New Roman" panose="02020603050405020304" pitchFamily="18" charset="0"/>
                <a:ea typeface="Times New Roman" panose="02020603050405020304" pitchFamily="18" charset="0"/>
              </a:rPr>
            </a:br>
            <a:r>
              <a:rPr lang="en-US" sz="1800" dirty="0">
                <a:effectLst/>
                <a:latin typeface="Arial" panose="020B0604020202020204" pitchFamily="34" charset="0"/>
                <a:ea typeface="Times New Roman" panose="02020603050405020304" pitchFamily="18" charset="0"/>
              </a:rPr>
              <a:t>(vii) the past experience of the Borrower and/or the implementing agencies in developing complex</a:t>
            </a:r>
            <a:br>
              <a:rPr lang="en-US" sz="1800" dirty="0">
                <a:effectLst/>
                <a:latin typeface="Times New Roman" panose="02020603050405020304" pitchFamily="18" charset="0"/>
                <a:ea typeface="Times New Roman" panose="02020603050405020304" pitchFamily="18" charset="0"/>
              </a:rPr>
            </a:br>
            <a:r>
              <a:rPr lang="en-US" sz="1800" dirty="0">
                <a:effectLst/>
                <a:latin typeface="Arial" panose="020B0604020202020204" pitchFamily="34" charset="0"/>
                <a:ea typeface="Times New Roman" panose="02020603050405020304" pitchFamily="18" charset="0"/>
              </a:rPr>
              <a:t>projects project is limited, and their track record regarding environmental and social issues generally is poor;</a:t>
            </a:r>
          </a:p>
          <a:p>
            <a:pPr marL="0" indent="0" algn="just">
              <a:buNone/>
            </a:pPr>
            <a:br>
              <a:rPr lang="en-US" sz="1800" dirty="0">
                <a:effectLst/>
                <a:latin typeface="Times New Roman" panose="02020603050405020304" pitchFamily="18" charset="0"/>
                <a:ea typeface="Times New Roman" panose="02020603050405020304" pitchFamily="18" charset="0"/>
              </a:rPr>
            </a:br>
            <a:r>
              <a:rPr lang="en-US" sz="1800" dirty="0">
                <a:effectLst/>
                <a:latin typeface="Arial" panose="020B0604020202020204" pitchFamily="34" charset="0"/>
                <a:ea typeface="Times New Roman" panose="02020603050405020304" pitchFamily="18" charset="0"/>
              </a:rPr>
              <a:t>(viii) Stakeholder engagement, especially community participation in the project area, is weak; </a:t>
            </a:r>
          </a:p>
          <a:p>
            <a:pPr marL="0" indent="0" algn="just">
              <a:buNone/>
            </a:pPr>
            <a:br>
              <a:rPr lang="en-US" sz="1800" dirty="0">
                <a:effectLst/>
                <a:latin typeface="Times New Roman" panose="02020603050405020304" pitchFamily="18" charset="0"/>
                <a:ea typeface="Times New Roman" panose="02020603050405020304" pitchFamily="18" charset="0"/>
              </a:rPr>
            </a:br>
            <a:r>
              <a:rPr lang="en-US" sz="1800" dirty="0">
                <a:effectLst/>
                <a:latin typeface="Arial" panose="020B0604020202020204" pitchFamily="34" charset="0"/>
                <a:ea typeface="Times New Roman" panose="02020603050405020304" pitchFamily="18" charset="0"/>
              </a:rPr>
              <a:t>(ix) there are a number of factors outside the control of the project which could have a significant</a:t>
            </a:r>
            <a:br>
              <a:rPr lang="en-US" sz="1800" dirty="0">
                <a:effectLst/>
                <a:latin typeface="Times New Roman" panose="02020603050405020304" pitchFamily="18" charset="0"/>
                <a:ea typeface="Times New Roman" panose="02020603050405020304" pitchFamily="18" charset="0"/>
              </a:rPr>
            </a:br>
            <a:r>
              <a:rPr lang="en-US" sz="1800" dirty="0">
                <a:effectLst/>
                <a:latin typeface="Arial" panose="020B0604020202020204" pitchFamily="34" charset="0"/>
                <a:ea typeface="Times New Roman" panose="02020603050405020304" pitchFamily="18" charset="0"/>
              </a:rPr>
              <a:t>impact on the environmental and social performance and outcomes of the project.</a:t>
            </a:r>
            <a:endParaRPr lang="en-US" dirty="0"/>
          </a:p>
        </p:txBody>
      </p:sp>
    </p:spTree>
    <p:extLst>
      <p:ext uri="{BB962C8B-B14F-4D97-AF65-F5344CB8AC3E}">
        <p14:creationId xmlns:p14="http://schemas.microsoft.com/office/powerpoint/2010/main" val="187874672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6197ED-95C2-4868-971A-F2AEC7A9F808}"/>
              </a:ext>
            </a:extLst>
          </p:cNvPr>
          <p:cNvSpPr>
            <a:spLocks noGrp="1"/>
          </p:cNvSpPr>
          <p:nvPr>
            <p:ph type="title"/>
          </p:nvPr>
        </p:nvSpPr>
        <p:spPr/>
        <p:txBody>
          <a:bodyPr/>
          <a:lstStyle/>
          <a:p>
            <a:r>
              <a:rPr lang="en-US" dirty="0"/>
              <a:t>Substantial Risk</a:t>
            </a:r>
          </a:p>
        </p:txBody>
      </p:sp>
      <p:sp>
        <p:nvSpPr>
          <p:cNvPr id="3" name="Content Placeholder 2">
            <a:extLst>
              <a:ext uri="{FF2B5EF4-FFF2-40B4-BE49-F238E27FC236}">
                <a16:creationId xmlns:a16="http://schemas.microsoft.com/office/drawing/2014/main" id="{3A8893B6-0192-4C96-9E2A-605B8D3F7F54}"/>
              </a:ext>
            </a:extLst>
          </p:cNvPr>
          <p:cNvSpPr>
            <a:spLocks noGrp="1"/>
          </p:cNvSpPr>
          <p:nvPr>
            <p:ph idx="1"/>
          </p:nvPr>
        </p:nvSpPr>
        <p:spPr/>
        <p:txBody>
          <a:bodyPr>
            <a:normAutofit fontScale="85000" lnSpcReduction="20000"/>
          </a:bodyPr>
          <a:lstStyle/>
          <a:p>
            <a:pPr marL="0" indent="0">
              <a:buNone/>
            </a:pPr>
            <a:r>
              <a:rPr lang="en-US" sz="1800" dirty="0">
                <a:effectLst/>
                <a:latin typeface="Arial" panose="020B0604020202020204" pitchFamily="34" charset="0"/>
                <a:ea typeface="Times New Roman" panose="02020603050405020304" pitchFamily="18" charset="0"/>
              </a:rPr>
              <a:t>Classification of a project as Substantial Risk would include consideration of all range of relevant issues (including those identified under High Risk above) and an evaluation of how these issues, when considered together, could impact the environmental and social performance of the project. Specifically:</a:t>
            </a:r>
          </a:p>
          <a:p>
            <a:pPr marL="0" indent="0">
              <a:buNone/>
            </a:pPr>
            <a:br>
              <a:rPr lang="en-US" sz="1800" dirty="0">
                <a:effectLst/>
                <a:latin typeface="Times New Roman" panose="02020603050405020304" pitchFamily="18" charset="0"/>
                <a:ea typeface="Times New Roman" panose="02020603050405020304" pitchFamily="18" charset="0"/>
              </a:rPr>
            </a:br>
            <a:r>
              <a:rPr lang="en-US" sz="1800" dirty="0">
                <a:effectLst/>
                <a:latin typeface="Arial" panose="020B0604020202020204" pitchFamily="34" charset="0"/>
                <a:ea typeface="Times New Roman" panose="02020603050405020304" pitchFamily="18" charset="0"/>
              </a:rPr>
              <a:t>(</a:t>
            </a:r>
            <a:r>
              <a:rPr lang="en-US" sz="1800" dirty="0" err="1">
                <a:effectLst/>
                <a:latin typeface="Arial" panose="020B0604020202020204" pitchFamily="34" charset="0"/>
                <a:ea typeface="Times New Roman" panose="02020603050405020304" pitchFamily="18" charset="0"/>
              </a:rPr>
              <a:t>i</a:t>
            </a:r>
            <a:r>
              <a:rPr lang="en-US" sz="1800" dirty="0">
                <a:effectLst/>
                <a:latin typeface="Arial" panose="020B0604020202020204" pitchFamily="34" charset="0"/>
                <a:ea typeface="Times New Roman" panose="02020603050405020304" pitchFamily="18" charset="0"/>
              </a:rPr>
              <a:t>) the project may  not be as complex as High Risk projects, its scale may be smaller (large to</a:t>
            </a:r>
            <a:br>
              <a:rPr lang="en-US" sz="1800" dirty="0">
                <a:effectLst/>
                <a:latin typeface="Times New Roman" panose="02020603050405020304" pitchFamily="18" charset="0"/>
                <a:ea typeface="Times New Roman" panose="02020603050405020304" pitchFamily="18" charset="0"/>
              </a:rPr>
            </a:br>
            <a:r>
              <a:rPr lang="en-US" sz="1800" dirty="0">
                <a:effectLst/>
                <a:latin typeface="Arial" panose="020B0604020202020204" pitchFamily="34" charset="0"/>
                <a:ea typeface="Times New Roman" panose="02020603050405020304" pitchFamily="18" charset="0"/>
              </a:rPr>
              <a:t>medium) and the location </a:t>
            </a:r>
            <a:r>
              <a:rPr lang="en-US" sz="1800" dirty="0">
                <a:latin typeface="Arial" panose="020B0604020202020204" pitchFamily="34" charset="0"/>
                <a:ea typeface="Times New Roman" panose="02020603050405020304" pitchFamily="18" charset="0"/>
              </a:rPr>
              <a:t>may</a:t>
            </a:r>
            <a:r>
              <a:rPr lang="en-US" sz="1800" dirty="0">
                <a:effectLst/>
                <a:latin typeface="Arial" panose="020B0604020202020204" pitchFamily="34" charset="0"/>
                <a:ea typeface="Times New Roman" panose="02020603050405020304" pitchFamily="18" charset="0"/>
              </a:rPr>
              <a:t> not be in such a sensitive area. This would take into account whether the potential risks and impacts have the majorit</a:t>
            </a:r>
            <a:r>
              <a:rPr lang="en-US" sz="1800" dirty="0">
                <a:latin typeface="Arial" panose="020B0604020202020204" pitchFamily="34" charset="0"/>
                <a:ea typeface="Times New Roman" panose="02020603050405020304" pitchFamily="18" charset="0"/>
              </a:rPr>
              <a:t>y, </a:t>
            </a:r>
            <a:r>
              <a:rPr lang="en-US" sz="1800" dirty="0">
                <a:effectLst/>
                <a:latin typeface="Arial" panose="020B0604020202020204" pitchFamily="34" charset="0"/>
                <a:ea typeface="Times New Roman" panose="02020603050405020304" pitchFamily="18" charset="0"/>
              </a:rPr>
              <a:t>any, some or all of the following characteristics:</a:t>
            </a:r>
          </a:p>
          <a:p>
            <a:pPr marL="0" indent="0">
              <a:buNone/>
            </a:pPr>
            <a:br>
              <a:rPr lang="en-US" sz="1800" dirty="0">
                <a:effectLst/>
                <a:latin typeface="Times New Roman" panose="02020603050405020304" pitchFamily="18" charset="0"/>
                <a:ea typeface="Times New Roman" panose="02020603050405020304" pitchFamily="18" charset="0"/>
              </a:rPr>
            </a:br>
            <a:r>
              <a:rPr lang="en-US" sz="1800" dirty="0">
                <a:effectLst/>
                <a:latin typeface="Arial" panose="020B0604020202020204" pitchFamily="34" charset="0"/>
                <a:ea typeface="Times New Roman" panose="02020603050405020304" pitchFamily="18" charset="0"/>
                <a:cs typeface="Arial" panose="020B0604020202020204" pitchFamily="34" charset="0"/>
                <a:sym typeface="Symbol" panose="05050102010706020507" pitchFamily="18" charset="2"/>
              </a:rPr>
              <a:t></a:t>
            </a:r>
            <a:r>
              <a:rPr lang="en-US" sz="1800" dirty="0">
                <a:effectLst/>
                <a:latin typeface="Arial" panose="020B0604020202020204" pitchFamily="34" charset="0"/>
                <a:ea typeface="Times New Roman" panose="02020603050405020304" pitchFamily="18" charset="0"/>
              </a:rPr>
              <a:t> mostly temporary, predictable and/or reversible, and the nature of the project does not preclude</a:t>
            </a:r>
            <a:br>
              <a:rPr lang="en-US" sz="1800" dirty="0">
                <a:effectLst/>
                <a:latin typeface="Times New Roman" panose="02020603050405020304" pitchFamily="18" charset="0"/>
                <a:ea typeface="Times New Roman" panose="02020603050405020304" pitchFamily="18" charset="0"/>
              </a:rPr>
            </a:br>
            <a:r>
              <a:rPr lang="en-US" sz="1800" dirty="0">
                <a:effectLst/>
                <a:latin typeface="Arial" panose="020B0604020202020204" pitchFamily="34" charset="0"/>
                <a:ea typeface="Times New Roman" panose="02020603050405020304" pitchFamily="18" charset="0"/>
              </a:rPr>
              <a:t>the possibility of avoiding or reversing them (although substantial investment and time may be</a:t>
            </a:r>
            <a:br>
              <a:rPr lang="en-US" sz="1800" dirty="0">
                <a:effectLst/>
                <a:latin typeface="Times New Roman" panose="02020603050405020304" pitchFamily="18" charset="0"/>
                <a:ea typeface="Times New Roman" panose="02020603050405020304" pitchFamily="18" charset="0"/>
              </a:rPr>
            </a:br>
            <a:r>
              <a:rPr lang="en-US" sz="1800" dirty="0">
                <a:effectLst/>
                <a:latin typeface="Arial" panose="020B0604020202020204" pitchFamily="34" charset="0"/>
                <a:ea typeface="Times New Roman" panose="02020603050405020304" pitchFamily="18" charset="0"/>
              </a:rPr>
              <a:t>required);</a:t>
            </a:r>
          </a:p>
          <a:p>
            <a:pPr marL="0" indent="0">
              <a:buNone/>
            </a:pPr>
            <a:br>
              <a:rPr lang="en-US" sz="1800" dirty="0">
                <a:effectLst/>
                <a:latin typeface="Times New Roman" panose="02020603050405020304" pitchFamily="18" charset="0"/>
                <a:ea typeface="Times New Roman" panose="02020603050405020304" pitchFamily="18" charset="0"/>
              </a:rPr>
            </a:br>
            <a:r>
              <a:rPr lang="en-US" sz="1800" dirty="0">
                <a:effectLst/>
                <a:latin typeface="Arial" panose="020B0604020202020204" pitchFamily="34" charset="0"/>
                <a:ea typeface="Times New Roman" panose="02020603050405020304" pitchFamily="18" charset="0"/>
                <a:cs typeface="Arial" panose="020B0604020202020204" pitchFamily="34" charset="0"/>
                <a:sym typeface="Symbol" panose="05050102010706020507" pitchFamily="18" charset="2"/>
              </a:rPr>
              <a:t></a:t>
            </a:r>
            <a:r>
              <a:rPr lang="en-US" sz="1800" dirty="0">
                <a:effectLst/>
                <a:latin typeface="Arial" panose="020B0604020202020204" pitchFamily="34" charset="0"/>
                <a:ea typeface="Times New Roman" panose="02020603050405020304" pitchFamily="18" charset="0"/>
              </a:rPr>
              <a:t> medium in magnitude and/or in spatial extent (the geographical area and size of the population</a:t>
            </a:r>
            <a:br>
              <a:rPr lang="en-US" sz="1800" dirty="0">
                <a:effectLst/>
                <a:latin typeface="Times New Roman" panose="02020603050405020304" pitchFamily="18" charset="0"/>
                <a:ea typeface="Times New Roman" panose="02020603050405020304" pitchFamily="18" charset="0"/>
              </a:rPr>
            </a:br>
            <a:r>
              <a:rPr lang="en-US" sz="1800" dirty="0">
                <a:effectLst/>
                <a:latin typeface="Arial" panose="020B0604020202020204" pitchFamily="34" charset="0"/>
                <a:ea typeface="Times New Roman" panose="02020603050405020304" pitchFamily="18" charset="0"/>
              </a:rPr>
              <a:t>likely to be affected are medium to large);</a:t>
            </a:r>
            <a:br>
              <a:rPr lang="en-US" sz="1800" dirty="0">
                <a:effectLst/>
                <a:latin typeface="Times New Roman" panose="02020603050405020304" pitchFamily="18" charset="0"/>
                <a:ea typeface="Times New Roman" panose="02020603050405020304" pitchFamily="18" charset="0"/>
              </a:rPr>
            </a:br>
            <a:endParaRPr lang="en-US" dirty="0"/>
          </a:p>
        </p:txBody>
      </p:sp>
    </p:spTree>
    <p:extLst>
      <p:ext uri="{BB962C8B-B14F-4D97-AF65-F5344CB8AC3E}">
        <p14:creationId xmlns:p14="http://schemas.microsoft.com/office/powerpoint/2010/main" val="3940251112"/>
      </p:ext>
    </p:extLst>
  </p:cSld>
  <p:clrMapOvr>
    <a:masterClrMapping/>
  </p:clrMapOvr>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docProps/app.xml><?xml version="1.0" encoding="utf-8"?>
<Properties xmlns="http://schemas.openxmlformats.org/officeDocument/2006/extended-properties" xmlns:vt="http://schemas.openxmlformats.org/officeDocument/2006/docPropsVTypes">
  <Template>Facet</Template>
  <TotalTime>773</TotalTime>
  <Words>3792</Words>
  <Application>Microsoft Office PowerPoint</Application>
  <PresentationFormat>Widescreen</PresentationFormat>
  <Paragraphs>239</Paragraphs>
  <Slides>37</Slides>
  <Notes>0</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37</vt:i4>
      </vt:variant>
    </vt:vector>
  </HeadingPairs>
  <TitlesOfParts>
    <vt:vector size="46" baseType="lpstr">
      <vt:lpstr>Arial</vt:lpstr>
      <vt:lpstr>Calibri</vt:lpstr>
      <vt:lpstr>Symbol</vt:lpstr>
      <vt:lpstr>Time new Romans</vt:lpstr>
      <vt:lpstr>Times New Roman</vt:lpstr>
      <vt:lpstr>Trebuchet MS</vt:lpstr>
      <vt:lpstr>Verdana</vt:lpstr>
      <vt:lpstr>Wingdings 3</vt:lpstr>
      <vt:lpstr>Facet</vt:lpstr>
      <vt:lpstr>The Environmental and Social Impact Assessment (ESIA) Process</vt:lpstr>
      <vt:lpstr>Learning objectives</vt:lpstr>
      <vt:lpstr>Delivery mode</vt:lpstr>
      <vt:lpstr>What is Environmental and Social  Impact Assessment?  </vt:lpstr>
      <vt:lpstr>When is ESIA Required? </vt:lpstr>
      <vt:lpstr>Classifications of Risk</vt:lpstr>
      <vt:lpstr>PowerPoint Presentation</vt:lpstr>
      <vt:lpstr>PowerPoint Presentation</vt:lpstr>
      <vt:lpstr>Substantial Risk</vt:lpstr>
      <vt:lpstr>PowerPoint Presentation</vt:lpstr>
      <vt:lpstr>Moderate Risk</vt:lpstr>
      <vt:lpstr>PowerPoint Presentation</vt:lpstr>
      <vt:lpstr>Low Risk</vt:lpstr>
      <vt:lpstr>Project categorizations</vt:lpstr>
      <vt:lpstr>PowerPoint Presentation</vt:lpstr>
      <vt:lpstr>PowerPoint Presentation</vt:lpstr>
      <vt:lpstr>Main Stages in the EIA Process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The World Bank Environmental and Social Framework</vt:lpstr>
      <vt:lpstr>PowerPoint Presentation</vt:lpstr>
      <vt:lpstr>ESS1:Assessment and Management of Environmental and Social Risks and Impacts</vt:lpstr>
      <vt:lpstr>ESS2:Labour and Working Conditions </vt:lpstr>
      <vt:lpstr>ESS3:Resource Use Efficiency and Pollution Prevention and Management </vt:lpstr>
      <vt:lpstr>ESS4:Community Health and Safety </vt:lpstr>
      <vt:lpstr>ESS5:Land Acquisition, Restrictions on Land use and Involuntary Resettlement </vt:lpstr>
      <vt:lpstr>ESS6:Biodiversity, Conservation and Sustainable Management of  Living Natural Resources </vt:lpstr>
      <vt:lpstr>ESS7:Indigenous people/Sub-Saharan African, Historically underserved Traditional Local Communities</vt:lpstr>
      <vt:lpstr>ESS8:Cultural Heritage </vt:lpstr>
      <vt:lpstr>ESS9:Financial Intermediaries </vt:lpstr>
      <vt:lpstr>ESS10:Stakeholder Engagement and Information Disclosure </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Ten Environmental and Social Standards</dc:title>
  <dc:creator>USER</dc:creator>
  <cp:lastModifiedBy>HP</cp:lastModifiedBy>
  <cp:revision>51</cp:revision>
  <dcterms:created xsi:type="dcterms:W3CDTF">2020-01-20T14:50:39Z</dcterms:created>
  <dcterms:modified xsi:type="dcterms:W3CDTF">2022-03-29T12:46:50Z</dcterms:modified>
</cp:coreProperties>
</file>